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0"/>
  </p:notesMasterIdLst>
  <p:sldIdLst>
    <p:sldId id="256" r:id="rId2"/>
    <p:sldId id="258" r:id="rId3"/>
    <p:sldId id="277" r:id="rId4"/>
    <p:sldId id="274" r:id="rId5"/>
    <p:sldId id="275" r:id="rId6"/>
    <p:sldId id="278" r:id="rId7"/>
    <p:sldId id="279" r:id="rId8"/>
    <p:sldId id="280" r:id="rId9"/>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kcja domyślna" id="{0B714B4E-3C3F-4B2B-A302-C139564ECDA1}">
          <p14:sldIdLst>
            <p14:sldId id="256"/>
            <p14:sldId id="258"/>
            <p14:sldId id="277"/>
            <p14:sldId id="274"/>
            <p14:sldId id="275"/>
            <p14:sldId id="278"/>
            <p14:sldId id="279"/>
            <p14:sldId id="280"/>
          </p14:sldIdLst>
        </p14:section>
        <p14:section name="Sekcja bez tytułu" id="{C1B2D7B3-7596-421B-9B33-6EED6A30B68A}">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5" d="100"/>
          <a:sy n="95" d="100"/>
        </p:scale>
        <p:origin x="96" y="4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280BBA-FD4C-41D7-B4F5-C70BD0E0DCB3}" type="datetimeFigureOut">
              <a:rPr lang="pl-PL" smtClean="0"/>
              <a:t>2015-10-15</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A27044-5E77-4898-B31A-F6B4FE30CACD}" type="slidenum">
              <a:rPr lang="pl-PL" smtClean="0"/>
              <a:t>‹#›</a:t>
            </a:fld>
            <a:endParaRPr lang="pl-PL"/>
          </a:p>
        </p:txBody>
      </p:sp>
    </p:spTree>
    <p:extLst>
      <p:ext uri="{BB962C8B-B14F-4D97-AF65-F5344CB8AC3E}">
        <p14:creationId xmlns:p14="http://schemas.microsoft.com/office/powerpoint/2010/main" val="591186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5A27044-5E77-4898-B31A-F6B4FE30CACD}" type="slidenum">
              <a:rPr lang="pl-PL" smtClean="0"/>
              <a:t>1</a:t>
            </a:fld>
            <a:endParaRPr lang="pl-PL"/>
          </a:p>
        </p:txBody>
      </p:sp>
    </p:spTree>
    <p:extLst>
      <p:ext uri="{BB962C8B-B14F-4D97-AF65-F5344CB8AC3E}">
        <p14:creationId xmlns:p14="http://schemas.microsoft.com/office/powerpoint/2010/main" val="42454788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5A27044-5E77-4898-B31A-F6B4FE30CACD}" type="slidenum">
              <a:rPr lang="pl-PL" smtClean="0"/>
              <a:t>2</a:t>
            </a:fld>
            <a:endParaRPr lang="pl-PL"/>
          </a:p>
        </p:txBody>
      </p:sp>
    </p:spTree>
    <p:extLst>
      <p:ext uri="{BB962C8B-B14F-4D97-AF65-F5344CB8AC3E}">
        <p14:creationId xmlns:p14="http://schemas.microsoft.com/office/powerpoint/2010/main" val="1894542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5A27044-5E77-4898-B31A-F6B4FE30CACD}" type="slidenum">
              <a:rPr lang="pl-PL" smtClean="0"/>
              <a:t>3</a:t>
            </a:fld>
            <a:endParaRPr lang="pl-PL"/>
          </a:p>
        </p:txBody>
      </p:sp>
    </p:spTree>
    <p:extLst>
      <p:ext uri="{BB962C8B-B14F-4D97-AF65-F5344CB8AC3E}">
        <p14:creationId xmlns:p14="http://schemas.microsoft.com/office/powerpoint/2010/main" val="7337019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5A27044-5E77-4898-B31A-F6B4FE30CACD}" type="slidenum">
              <a:rPr lang="pl-PL" smtClean="0"/>
              <a:t>4</a:t>
            </a:fld>
            <a:endParaRPr lang="pl-PL"/>
          </a:p>
        </p:txBody>
      </p:sp>
    </p:spTree>
    <p:extLst>
      <p:ext uri="{BB962C8B-B14F-4D97-AF65-F5344CB8AC3E}">
        <p14:creationId xmlns:p14="http://schemas.microsoft.com/office/powerpoint/2010/main" val="3946829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5A27044-5E77-4898-B31A-F6B4FE30CACD}" type="slidenum">
              <a:rPr lang="pl-PL" smtClean="0"/>
              <a:t>5</a:t>
            </a:fld>
            <a:endParaRPr lang="pl-PL"/>
          </a:p>
        </p:txBody>
      </p:sp>
    </p:spTree>
    <p:extLst>
      <p:ext uri="{BB962C8B-B14F-4D97-AF65-F5344CB8AC3E}">
        <p14:creationId xmlns:p14="http://schemas.microsoft.com/office/powerpoint/2010/main" val="22206834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5A27044-5E77-4898-B31A-F6B4FE30CACD}" type="slidenum">
              <a:rPr lang="pl-PL" smtClean="0"/>
              <a:t>6</a:t>
            </a:fld>
            <a:endParaRPr lang="pl-PL"/>
          </a:p>
        </p:txBody>
      </p:sp>
    </p:spTree>
    <p:extLst>
      <p:ext uri="{BB962C8B-B14F-4D97-AF65-F5344CB8AC3E}">
        <p14:creationId xmlns:p14="http://schemas.microsoft.com/office/powerpoint/2010/main" val="526900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5A27044-5E77-4898-B31A-F6B4FE30CACD}" type="slidenum">
              <a:rPr lang="pl-PL" smtClean="0"/>
              <a:t>7</a:t>
            </a:fld>
            <a:endParaRPr lang="pl-PL"/>
          </a:p>
        </p:txBody>
      </p:sp>
    </p:spTree>
    <p:extLst>
      <p:ext uri="{BB962C8B-B14F-4D97-AF65-F5344CB8AC3E}">
        <p14:creationId xmlns:p14="http://schemas.microsoft.com/office/powerpoint/2010/main" val="11407633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5A27044-5E77-4898-B31A-F6B4FE30CACD}" type="slidenum">
              <a:rPr lang="pl-PL" smtClean="0"/>
              <a:t>8</a:t>
            </a:fld>
            <a:endParaRPr lang="pl-PL"/>
          </a:p>
        </p:txBody>
      </p:sp>
    </p:spTree>
    <p:extLst>
      <p:ext uri="{BB962C8B-B14F-4D97-AF65-F5344CB8AC3E}">
        <p14:creationId xmlns:p14="http://schemas.microsoft.com/office/powerpoint/2010/main" val="10619017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pl-PL" smtClean="0"/>
              <a:t>Kliknij, aby edytować styl</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00F54754-D7A5-4489-8487-4C2F6C619398}" type="datetime1">
              <a:rPr lang="pl-PL" smtClean="0"/>
              <a:t>2015-10-15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9B073D8-A309-4CEE-941B-2D93A764A108}" type="slidenum">
              <a:rPr lang="pl-PL" smtClean="0"/>
              <a:t>‹#›</a:t>
            </a:fld>
            <a:endParaRPr lang="pl-PL"/>
          </a:p>
        </p:txBody>
      </p:sp>
    </p:spTree>
    <p:extLst>
      <p:ext uri="{BB962C8B-B14F-4D97-AF65-F5344CB8AC3E}">
        <p14:creationId xmlns:p14="http://schemas.microsoft.com/office/powerpoint/2010/main" val="3461293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0A4BED64-D57D-4457-BFA3-F98525DED545}" type="datetime1">
              <a:rPr lang="pl-PL" smtClean="0"/>
              <a:t>2015-10-15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9B073D8-A309-4CEE-941B-2D93A764A108}" type="slidenum">
              <a:rPr lang="pl-PL" smtClean="0"/>
              <a:t>‹#›</a:t>
            </a:fld>
            <a:endParaRPr lang="pl-PL"/>
          </a:p>
        </p:txBody>
      </p:sp>
    </p:spTree>
    <p:extLst>
      <p:ext uri="{BB962C8B-B14F-4D97-AF65-F5344CB8AC3E}">
        <p14:creationId xmlns:p14="http://schemas.microsoft.com/office/powerpoint/2010/main" val="1428552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pl-PL" smtClean="0"/>
              <a:t>Kliknij, aby edytować styl</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654BE6B6-3CCE-41D5-B1AA-107352DBD424}" type="datetime1">
              <a:rPr lang="pl-PL" smtClean="0"/>
              <a:t>2015-10-15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9B073D8-A309-4CEE-941B-2D93A764A108}" type="slidenum">
              <a:rPr lang="pl-PL" smtClean="0"/>
              <a:t>‹#›</a:t>
            </a:fld>
            <a:endParaRPr lang="pl-PL"/>
          </a:p>
        </p:txBody>
      </p:sp>
    </p:spTree>
    <p:extLst>
      <p:ext uri="{BB962C8B-B14F-4D97-AF65-F5344CB8AC3E}">
        <p14:creationId xmlns:p14="http://schemas.microsoft.com/office/powerpoint/2010/main" val="1799347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BBF2D377-24C6-485C-9A4D-57E40A879B13}" type="datetime1">
              <a:rPr lang="pl-PL" smtClean="0"/>
              <a:t>2015-10-15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9B073D8-A309-4CEE-941B-2D93A764A108}" type="slidenum">
              <a:rPr lang="pl-PL" smtClean="0"/>
              <a:t>‹#›</a:t>
            </a:fld>
            <a:endParaRPr lang="pl-PL"/>
          </a:p>
        </p:txBody>
      </p:sp>
    </p:spTree>
    <p:extLst>
      <p:ext uri="{BB962C8B-B14F-4D97-AF65-F5344CB8AC3E}">
        <p14:creationId xmlns:p14="http://schemas.microsoft.com/office/powerpoint/2010/main" val="2492026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pl-PL" smtClean="0"/>
              <a:t>Kliknij, aby edytować styl</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1722A4B-6583-49A9-9366-EC5153B377DE}" type="datetime1">
              <a:rPr lang="pl-PL" smtClean="0"/>
              <a:t>2015-10-15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9B073D8-A309-4CEE-941B-2D93A764A108}" type="slidenum">
              <a:rPr lang="pl-PL" smtClean="0"/>
              <a:t>‹#›</a:t>
            </a:fld>
            <a:endParaRPr lang="pl-PL"/>
          </a:p>
        </p:txBody>
      </p:sp>
    </p:spTree>
    <p:extLst>
      <p:ext uri="{BB962C8B-B14F-4D97-AF65-F5344CB8AC3E}">
        <p14:creationId xmlns:p14="http://schemas.microsoft.com/office/powerpoint/2010/main" val="3426406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F79B7838-F0B7-4CAD-9BB4-2B6E6F68EAD9}" type="datetime1">
              <a:rPr lang="pl-PL" smtClean="0"/>
              <a:t>2015-10-15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9B073D8-A309-4CEE-941B-2D93A764A108}" type="slidenum">
              <a:rPr lang="pl-PL" smtClean="0"/>
              <a:t>‹#›</a:t>
            </a:fld>
            <a:endParaRPr lang="pl-PL"/>
          </a:p>
        </p:txBody>
      </p:sp>
    </p:spTree>
    <p:extLst>
      <p:ext uri="{BB962C8B-B14F-4D97-AF65-F5344CB8AC3E}">
        <p14:creationId xmlns:p14="http://schemas.microsoft.com/office/powerpoint/2010/main" val="3986486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pl-PL" smtClean="0"/>
              <a:t>Kliknij, aby edytować styl</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839788" y="2505075"/>
            <a:ext cx="5157787"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6172200" y="2505075"/>
            <a:ext cx="5183188"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29E445C4-15F2-46DF-AE7D-58EC16AF96D1}" type="datetime1">
              <a:rPr lang="pl-PL" smtClean="0"/>
              <a:t>2015-10-15</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79B073D8-A309-4CEE-941B-2D93A764A108}" type="slidenum">
              <a:rPr lang="pl-PL" smtClean="0"/>
              <a:t>‹#›</a:t>
            </a:fld>
            <a:endParaRPr lang="pl-PL"/>
          </a:p>
        </p:txBody>
      </p:sp>
    </p:spTree>
    <p:extLst>
      <p:ext uri="{BB962C8B-B14F-4D97-AF65-F5344CB8AC3E}">
        <p14:creationId xmlns:p14="http://schemas.microsoft.com/office/powerpoint/2010/main" val="2707009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CEA29961-9971-452C-8212-8AE5B92229C8}" type="datetime1">
              <a:rPr lang="pl-PL" smtClean="0"/>
              <a:t>2015-10-15</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79B073D8-A309-4CEE-941B-2D93A764A108}" type="slidenum">
              <a:rPr lang="pl-PL" smtClean="0"/>
              <a:t>‹#›</a:t>
            </a:fld>
            <a:endParaRPr lang="pl-PL"/>
          </a:p>
        </p:txBody>
      </p:sp>
    </p:spTree>
    <p:extLst>
      <p:ext uri="{BB962C8B-B14F-4D97-AF65-F5344CB8AC3E}">
        <p14:creationId xmlns:p14="http://schemas.microsoft.com/office/powerpoint/2010/main" val="1762747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1CC6FD-BDB9-4EC8-B126-33D01446ACBF}" type="datetime1">
              <a:rPr lang="pl-PL" smtClean="0"/>
              <a:t>2015-10-15</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79B073D8-A309-4CEE-941B-2D93A764A108}" type="slidenum">
              <a:rPr lang="pl-PL" smtClean="0"/>
              <a:t>‹#›</a:t>
            </a:fld>
            <a:endParaRPr lang="pl-PL"/>
          </a:p>
        </p:txBody>
      </p:sp>
    </p:spTree>
    <p:extLst>
      <p:ext uri="{BB962C8B-B14F-4D97-AF65-F5344CB8AC3E}">
        <p14:creationId xmlns:p14="http://schemas.microsoft.com/office/powerpoint/2010/main" val="4276442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BA556F19-F76D-4D8E-A204-6D4A7120C3B1}" type="datetime1">
              <a:rPr lang="pl-PL" smtClean="0"/>
              <a:t>2015-10-15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9B073D8-A309-4CEE-941B-2D93A764A108}" type="slidenum">
              <a:rPr lang="pl-PL" smtClean="0"/>
              <a:t>‹#›</a:t>
            </a:fld>
            <a:endParaRPr lang="pl-PL"/>
          </a:p>
        </p:txBody>
      </p:sp>
    </p:spTree>
    <p:extLst>
      <p:ext uri="{BB962C8B-B14F-4D97-AF65-F5344CB8AC3E}">
        <p14:creationId xmlns:p14="http://schemas.microsoft.com/office/powerpoint/2010/main" val="173514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D39972DA-9B40-4F5E-9DA8-38886FAA9EE7}" type="datetime1">
              <a:rPr lang="pl-PL" smtClean="0"/>
              <a:t>2015-10-15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9B073D8-A309-4CEE-941B-2D93A764A108}" type="slidenum">
              <a:rPr lang="pl-PL" smtClean="0"/>
              <a:t>‹#›</a:t>
            </a:fld>
            <a:endParaRPr lang="pl-PL"/>
          </a:p>
        </p:txBody>
      </p:sp>
    </p:spTree>
    <p:extLst>
      <p:ext uri="{BB962C8B-B14F-4D97-AF65-F5344CB8AC3E}">
        <p14:creationId xmlns:p14="http://schemas.microsoft.com/office/powerpoint/2010/main" val="4141704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smtClean="0"/>
              <a:t>Kliknij, aby edytować styl</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1FB830-8FA6-4ABA-8A49-D972AA73688E}" type="datetime1">
              <a:rPr lang="pl-PL" smtClean="0"/>
              <a:t>2015-10-15</a:t>
            </a:fld>
            <a:endParaRPr lang="pl-P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B073D8-A309-4CEE-941B-2D93A764A108}" type="slidenum">
              <a:rPr lang="pl-PL" smtClean="0"/>
              <a:t>‹#›</a:t>
            </a:fld>
            <a:endParaRPr lang="pl-PL"/>
          </a:p>
        </p:txBody>
      </p:sp>
    </p:spTree>
    <p:extLst>
      <p:ext uri="{BB962C8B-B14F-4D97-AF65-F5344CB8AC3E}">
        <p14:creationId xmlns:p14="http://schemas.microsoft.com/office/powerpoint/2010/main" val="31408057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Prostokąt 15"/>
          <p:cNvSpPr/>
          <p:nvPr/>
        </p:nvSpPr>
        <p:spPr>
          <a:xfrm>
            <a:off x="0" y="4433591"/>
            <a:ext cx="12192000" cy="49010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ole tekstowe 4"/>
          <p:cNvSpPr txBox="1"/>
          <p:nvPr/>
        </p:nvSpPr>
        <p:spPr>
          <a:xfrm>
            <a:off x="1079733" y="6390752"/>
            <a:ext cx="4416715" cy="287258"/>
          </a:xfrm>
          <a:prstGeom prst="rect">
            <a:avLst/>
          </a:prstGeom>
          <a:noFill/>
        </p:spPr>
        <p:txBody>
          <a:bodyPr wrap="square" lIns="0" tIns="0" rIns="0" bIns="0" rtlCol="0">
            <a:spAutoFit/>
          </a:bodyPr>
          <a:lstStyle/>
          <a:p>
            <a:r>
              <a:rPr lang="pl-PL" sz="1400" baseline="30000" dirty="0"/>
              <a:t>Projekt współfinansowany przez Ministerstwo Pracy i Polityki Społecznej </a:t>
            </a:r>
            <a:endParaRPr lang="pl-PL" sz="1400" baseline="30000" dirty="0" smtClean="0"/>
          </a:p>
          <a:p>
            <a:r>
              <a:rPr lang="pl-PL" sz="1400" baseline="30000" dirty="0" smtClean="0"/>
              <a:t>w </a:t>
            </a:r>
            <a:r>
              <a:rPr lang="pl-PL" sz="1400" baseline="30000" dirty="0"/>
              <a:t>ramach Programu Operacyjnego Fundusz Inicjatyw Obywatelskich</a:t>
            </a:r>
          </a:p>
        </p:txBody>
      </p:sp>
      <p:pic>
        <p:nvPicPr>
          <p:cNvPr id="6" name="Obraz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38076" y="5474927"/>
            <a:ext cx="1268420" cy="765576"/>
          </a:xfrm>
          <a:prstGeom prst="rect">
            <a:avLst/>
          </a:prstGeom>
        </p:spPr>
      </p:pic>
      <p:pic>
        <p:nvPicPr>
          <p:cNvPr id="7" name="Obraz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9347" y="5515123"/>
            <a:ext cx="2979800" cy="684711"/>
          </a:xfrm>
          <a:prstGeom prst="rect">
            <a:avLst/>
          </a:prstGeom>
        </p:spPr>
      </p:pic>
      <p:pic>
        <p:nvPicPr>
          <p:cNvPr id="11" name="Obraz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499533" y="5474927"/>
            <a:ext cx="2995657" cy="615663"/>
          </a:xfrm>
          <a:prstGeom prst="rect">
            <a:avLst/>
          </a:prstGeom>
        </p:spPr>
      </p:pic>
      <p:sp>
        <p:nvSpPr>
          <p:cNvPr id="12" name="pole tekstowe 11"/>
          <p:cNvSpPr txBox="1"/>
          <p:nvPr/>
        </p:nvSpPr>
        <p:spPr>
          <a:xfrm>
            <a:off x="8499533" y="6351267"/>
            <a:ext cx="2506156" cy="143629"/>
          </a:xfrm>
          <a:prstGeom prst="rect">
            <a:avLst/>
          </a:prstGeom>
          <a:noFill/>
        </p:spPr>
        <p:txBody>
          <a:bodyPr wrap="square" lIns="0" tIns="0" rIns="0" bIns="0" rtlCol="0">
            <a:spAutoFit/>
          </a:bodyPr>
          <a:lstStyle/>
          <a:p>
            <a:r>
              <a:rPr lang="pl-PL" sz="1400" baseline="30000" dirty="0" smtClean="0"/>
              <a:t>Partner projektu</a:t>
            </a:r>
            <a:endParaRPr lang="pl-PL" sz="1400" baseline="30000" dirty="0"/>
          </a:p>
        </p:txBody>
      </p:sp>
      <p:sp>
        <p:nvSpPr>
          <p:cNvPr id="13" name="pole tekstowe 12"/>
          <p:cNvSpPr txBox="1"/>
          <p:nvPr/>
        </p:nvSpPr>
        <p:spPr>
          <a:xfrm>
            <a:off x="1079733" y="2713054"/>
            <a:ext cx="10103958" cy="820738"/>
          </a:xfrm>
          <a:prstGeom prst="rect">
            <a:avLst/>
          </a:prstGeom>
          <a:noFill/>
        </p:spPr>
        <p:txBody>
          <a:bodyPr wrap="square" lIns="0" tIns="0" rIns="0" bIns="0" rtlCol="0">
            <a:spAutoFit/>
          </a:bodyPr>
          <a:lstStyle/>
          <a:p>
            <a:r>
              <a:rPr lang="pl-PL" sz="8000" b="1" baseline="30000" dirty="0" smtClean="0"/>
              <a:t>Parabanki</a:t>
            </a:r>
            <a:r>
              <a:rPr lang="pl-PL" sz="8000" baseline="30000" dirty="0" smtClean="0"/>
              <a:t>. Na co uważać?</a:t>
            </a:r>
            <a:endParaRPr lang="pl-PL" sz="8000" baseline="30000" dirty="0"/>
          </a:p>
        </p:txBody>
      </p:sp>
      <p:sp>
        <p:nvSpPr>
          <p:cNvPr id="14" name="Prostokąt 13"/>
          <p:cNvSpPr/>
          <p:nvPr/>
        </p:nvSpPr>
        <p:spPr>
          <a:xfrm>
            <a:off x="1079733" y="0"/>
            <a:ext cx="4416716" cy="1728316"/>
          </a:xfrm>
          <a:prstGeom prst="rect">
            <a:avLst/>
          </a:prstGeom>
          <a:solidFill>
            <a:schemeClr val="accent1">
              <a:lumMod val="75000"/>
            </a:schemeClr>
          </a:solidFill>
          <a:ln>
            <a:noFill/>
          </a:ln>
          <a:effectLst>
            <a:reflection stA="14000" endPos="330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pole tekstowe 3"/>
          <p:cNvSpPr txBox="1"/>
          <p:nvPr/>
        </p:nvSpPr>
        <p:spPr>
          <a:xfrm>
            <a:off x="1276142" y="437382"/>
            <a:ext cx="4019340" cy="1231106"/>
          </a:xfrm>
          <a:prstGeom prst="rect">
            <a:avLst/>
          </a:prstGeom>
          <a:noFill/>
        </p:spPr>
        <p:txBody>
          <a:bodyPr wrap="square" lIns="0" tIns="0" rIns="0" bIns="0" rtlCol="0">
            <a:spAutoFit/>
          </a:bodyPr>
          <a:lstStyle/>
          <a:p>
            <a:r>
              <a:rPr lang="pl-PL" sz="3200" b="1" dirty="0" smtClean="0">
                <a:solidFill>
                  <a:schemeClr val="bg1"/>
                </a:solidFill>
              </a:rPr>
              <a:t>Świadomy Senior</a:t>
            </a:r>
            <a:r>
              <a:rPr lang="pl-PL" sz="3200" dirty="0" smtClean="0">
                <a:solidFill>
                  <a:schemeClr val="bg1"/>
                </a:solidFill>
              </a:rPr>
              <a:t>.</a:t>
            </a:r>
          </a:p>
          <a:p>
            <a:r>
              <a:rPr lang="pl-PL" sz="2400" dirty="0" smtClean="0">
                <a:solidFill>
                  <a:schemeClr val="bg1"/>
                </a:solidFill>
              </a:rPr>
              <a:t>Małopolskie debaty </a:t>
            </a:r>
            <a:br>
              <a:rPr lang="pl-PL" sz="2400" dirty="0" smtClean="0">
                <a:solidFill>
                  <a:schemeClr val="bg1"/>
                </a:solidFill>
              </a:rPr>
            </a:br>
            <a:r>
              <a:rPr lang="pl-PL" sz="2400" dirty="0" smtClean="0">
                <a:solidFill>
                  <a:schemeClr val="bg1"/>
                </a:solidFill>
              </a:rPr>
              <a:t>o problemach osób starszych</a:t>
            </a:r>
          </a:p>
        </p:txBody>
      </p:sp>
      <p:sp>
        <p:nvSpPr>
          <p:cNvPr id="15" name="pole tekstowe 14"/>
          <p:cNvSpPr txBox="1"/>
          <p:nvPr/>
        </p:nvSpPr>
        <p:spPr>
          <a:xfrm>
            <a:off x="1079733" y="4481563"/>
            <a:ext cx="10103958" cy="369332"/>
          </a:xfrm>
          <a:prstGeom prst="rect">
            <a:avLst/>
          </a:prstGeom>
          <a:noFill/>
        </p:spPr>
        <p:txBody>
          <a:bodyPr wrap="square" lIns="0" tIns="0" rIns="0" bIns="0" rtlCol="0">
            <a:spAutoFit/>
          </a:bodyPr>
          <a:lstStyle/>
          <a:p>
            <a:r>
              <a:rPr lang="pl-PL" sz="2400" dirty="0" smtClean="0">
                <a:solidFill>
                  <a:schemeClr val="bg1"/>
                </a:solidFill>
              </a:rPr>
              <a:t>Spotkanie w Krakowie, 16 listopada 2015</a:t>
            </a:r>
            <a:endParaRPr lang="pl-PL" sz="2400" baseline="30000" dirty="0">
              <a:solidFill>
                <a:schemeClr val="bg1"/>
              </a:solidFill>
            </a:endParaRPr>
          </a:p>
        </p:txBody>
      </p:sp>
      <p:pic>
        <p:nvPicPr>
          <p:cNvPr id="17" name="Obraz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499590" y="746639"/>
            <a:ext cx="995600" cy="998711"/>
          </a:xfrm>
          <a:prstGeom prst="rect">
            <a:avLst/>
          </a:prstGeom>
          <a:effectLst>
            <a:outerShdw blurRad="165100" dist="38100" dir="2700000" algn="tl" rotWithShape="0">
              <a:prstClr val="black">
                <a:alpha val="40000"/>
              </a:prstClr>
            </a:outerShdw>
          </a:effectLst>
        </p:spPr>
      </p:pic>
    </p:spTree>
    <p:extLst>
      <p:ext uri="{BB962C8B-B14F-4D97-AF65-F5344CB8AC3E}">
        <p14:creationId xmlns:p14="http://schemas.microsoft.com/office/powerpoint/2010/main" val="563549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rostokąt 6"/>
          <p:cNvSpPr/>
          <p:nvPr/>
        </p:nvSpPr>
        <p:spPr>
          <a:xfrm>
            <a:off x="0" y="0"/>
            <a:ext cx="12192000" cy="56726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Symbol zastępczy stopki 3"/>
          <p:cNvSpPr>
            <a:spLocks noGrp="1"/>
          </p:cNvSpPr>
          <p:nvPr>
            <p:ph type="ftr" sz="quarter" idx="11"/>
          </p:nvPr>
        </p:nvSpPr>
        <p:spPr>
          <a:xfrm>
            <a:off x="347133" y="6356350"/>
            <a:ext cx="7806267" cy="365125"/>
          </a:xfrm>
        </p:spPr>
        <p:txBody>
          <a:bodyPr/>
          <a:lstStyle/>
          <a:p>
            <a:pPr algn="l"/>
            <a:r>
              <a:rPr lang="pl-PL" b="1" dirty="0">
                <a:solidFill>
                  <a:schemeClr val="accent1">
                    <a:lumMod val="75000"/>
                  </a:schemeClr>
                </a:solidFill>
              </a:rPr>
              <a:t>Świadomy Senior</a:t>
            </a:r>
            <a:r>
              <a:rPr lang="pl-PL" dirty="0">
                <a:solidFill>
                  <a:schemeClr val="accent1">
                    <a:lumMod val="75000"/>
                  </a:schemeClr>
                </a:solidFill>
              </a:rPr>
              <a:t>. Małopolskie debaty o problemach osób starszych</a:t>
            </a:r>
          </a:p>
        </p:txBody>
      </p:sp>
      <p:sp>
        <p:nvSpPr>
          <p:cNvPr id="5" name="Symbol zastępczy numeru slajdu 4"/>
          <p:cNvSpPr>
            <a:spLocks noGrp="1"/>
          </p:cNvSpPr>
          <p:nvPr>
            <p:ph type="sldNum" sz="quarter" idx="12"/>
          </p:nvPr>
        </p:nvSpPr>
        <p:spPr>
          <a:xfrm>
            <a:off x="8610599" y="6356350"/>
            <a:ext cx="3242733" cy="365125"/>
          </a:xfrm>
        </p:spPr>
        <p:txBody>
          <a:bodyPr/>
          <a:lstStyle/>
          <a:p>
            <a:fld id="{79B073D8-A309-4CEE-941B-2D93A764A108}" type="slidenum">
              <a:rPr lang="pl-PL" smtClean="0">
                <a:solidFill>
                  <a:schemeClr val="accent1">
                    <a:lumMod val="75000"/>
                  </a:schemeClr>
                </a:solidFill>
              </a:rPr>
              <a:t>2</a:t>
            </a:fld>
            <a:endParaRPr lang="pl-PL" dirty="0">
              <a:solidFill>
                <a:schemeClr val="accent1">
                  <a:lumMod val="75000"/>
                </a:schemeClr>
              </a:solidFill>
            </a:endParaRPr>
          </a:p>
        </p:txBody>
      </p:sp>
      <p:sp>
        <p:nvSpPr>
          <p:cNvPr id="9" name="pole tekstowe 8"/>
          <p:cNvSpPr txBox="1"/>
          <p:nvPr/>
        </p:nvSpPr>
        <p:spPr>
          <a:xfrm>
            <a:off x="448734" y="197935"/>
            <a:ext cx="10515600" cy="369332"/>
          </a:xfrm>
          <a:prstGeom prst="rect">
            <a:avLst/>
          </a:prstGeom>
          <a:noFill/>
        </p:spPr>
        <p:txBody>
          <a:bodyPr wrap="square" lIns="0" rtlCol="0">
            <a:spAutoFit/>
          </a:bodyPr>
          <a:lstStyle/>
          <a:p>
            <a:r>
              <a:rPr lang="pl-PL" b="1" dirty="0" smtClean="0">
                <a:solidFill>
                  <a:schemeClr val="bg1"/>
                </a:solidFill>
              </a:rPr>
              <a:t>Parabanki</a:t>
            </a:r>
            <a:r>
              <a:rPr lang="pl-PL" dirty="0" smtClean="0">
                <a:solidFill>
                  <a:schemeClr val="bg1"/>
                </a:solidFill>
              </a:rPr>
              <a:t>. Na co uważać?</a:t>
            </a:r>
          </a:p>
        </p:txBody>
      </p:sp>
      <p:sp>
        <p:nvSpPr>
          <p:cNvPr id="11" name="pole tekstowe 10"/>
          <p:cNvSpPr txBox="1"/>
          <p:nvPr/>
        </p:nvSpPr>
        <p:spPr>
          <a:xfrm>
            <a:off x="448733" y="1799337"/>
            <a:ext cx="11302999" cy="3570208"/>
          </a:xfrm>
          <a:prstGeom prst="rect">
            <a:avLst/>
          </a:prstGeom>
          <a:noFill/>
        </p:spPr>
        <p:txBody>
          <a:bodyPr wrap="square" lIns="0" tIns="0" rIns="0" bIns="0" rtlCol="0" anchor="ctr" anchorCtr="0">
            <a:spAutoFit/>
          </a:bodyPr>
          <a:lstStyle/>
          <a:p>
            <a:r>
              <a:rPr lang="pl-PL" sz="6000" b="1" baseline="30000" dirty="0">
                <a:solidFill>
                  <a:schemeClr val="accent1">
                    <a:lumMod val="75000"/>
                  </a:schemeClr>
                </a:solidFill>
              </a:rPr>
              <a:t>Czym są parabanki?</a:t>
            </a:r>
          </a:p>
          <a:p>
            <a:r>
              <a:rPr lang="pl-PL" sz="3600" b="1" baseline="30000" dirty="0" smtClean="0"/>
              <a:t>To </a:t>
            </a:r>
            <a:r>
              <a:rPr lang="pl-PL" sz="3600" b="1" baseline="30000" dirty="0"/>
              <a:t>podmioty, które oferują produkty i usługi finansowe, ale nie są bankami. </a:t>
            </a:r>
          </a:p>
          <a:p>
            <a:pPr>
              <a:tabLst>
                <a:tab pos="360000" algn="l"/>
              </a:tabLst>
            </a:pPr>
            <a:r>
              <a:rPr lang="pl-PL" sz="3600" baseline="30000" dirty="0">
                <a:solidFill>
                  <a:schemeClr val="accent1">
                    <a:lumMod val="75000"/>
                  </a:schemeClr>
                </a:solidFill>
              </a:rPr>
              <a:t>•</a:t>
            </a:r>
            <a:r>
              <a:rPr lang="pl-PL" sz="3600" baseline="30000" dirty="0"/>
              <a:t> </a:t>
            </a:r>
            <a:r>
              <a:rPr lang="pl-PL" sz="3600" baseline="30000" dirty="0" smtClean="0"/>
              <a:t>	Stosują </a:t>
            </a:r>
            <a:r>
              <a:rPr lang="pl-PL" sz="3600" baseline="30000" dirty="0"/>
              <a:t>wyższe oprocentowanie pożyczki, a także wysokie w porównaniu do ofert </a:t>
            </a:r>
            <a:r>
              <a:rPr lang="pl-PL" sz="3600" baseline="30000" dirty="0" smtClean="0"/>
              <a:t>	bankowych </a:t>
            </a:r>
            <a:r>
              <a:rPr lang="pl-PL" sz="3600" baseline="30000" dirty="0" smtClean="0"/>
              <a:t>opłaty i </a:t>
            </a:r>
            <a:r>
              <a:rPr lang="pl-PL" sz="3600" baseline="30000" dirty="0"/>
              <a:t>prowizje. </a:t>
            </a:r>
          </a:p>
          <a:p>
            <a:pPr>
              <a:tabLst>
                <a:tab pos="360000" algn="l"/>
              </a:tabLst>
            </a:pPr>
            <a:r>
              <a:rPr lang="pl-PL" sz="3600" baseline="30000" dirty="0">
                <a:solidFill>
                  <a:schemeClr val="accent1">
                    <a:lumMod val="75000"/>
                  </a:schemeClr>
                </a:solidFill>
              </a:rPr>
              <a:t>•</a:t>
            </a:r>
            <a:r>
              <a:rPr lang="pl-PL" sz="3600" baseline="30000" dirty="0"/>
              <a:t> </a:t>
            </a:r>
            <a:r>
              <a:rPr lang="pl-PL" sz="3600" baseline="30000" dirty="0" smtClean="0"/>
              <a:t>	Nie </a:t>
            </a:r>
            <a:r>
              <a:rPr lang="pl-PL" sz="3600" baseline="30000" dirty="0"/>
              <a:t>są objęte nadzorem Komisji Nadzoru Finansowego.</a:t>
            </a:r>
          </a:p>
          <a:p>
            <a:pPr>
              <a:tabLst>
                <a:tab pos="360000" algn="l"/>
              </a:tabLst>
            </a:pPr>
            <a:r>
              <a:rPr lang="pl-PL" sz="3600" baseline="30000" dirty="0">
                <a:solidFill>
                  <a:schemeClr val="accent1">
                    <a:lumMod val="75000"/>
                  </a:schemeClr>
                </a:solidFill>
              </a:rPr>
              <a:t>•</a:t>
            </a:r>
            <a:r>
              <a:rPr lang="pl-PL" sz="3600" baseline="30000" dirty="0"/>
              <a:t> </a:t>
            </a:r>
            <a:r>
              <a:rPr lang="pl-PL" sz="3600" baseline="30000" dirty="0" smtClean="0"/>
              <a:t>	Nie </a:t>
            </a:r>
            <a:r>
              <a:rPr lang="pl-PL" sz="3600" baseline="30000" dirty="0"/>
              <a:t>sprawdzają zdolności kredytowej swoich klientów.</a:t>
            </a:r>
          </a:p>
          <a:p>
            <a:pPr>
              <a:tabLst>
                <a:tab pos="360000" algn="l"/>
              </a:tabLst>
            </a:pPr>
            <a:r>
              <a:rPr lang="pl-PL" sz="3600" baseline="30000" dirty="0">
                <a:solidFill>
                  <a:schemeClr val="accent1">
                    <a:lumMod val="75000"/>
                  </a:schemeClr>
                </a:solidFill>
              </a:rPr>
              <a:t>•</a:t>
            </a:r>
            <a:r>
              <a:rPr lang="pl-PL" sz="3600" baseline="30000" dirty="0"/>
              <a:t> </a:t>
            </a:r>
            <a:r>
              <a:rPr lang="pl-PL" sz="3600" baseline="30000" dirty="0" smtClean="0"/>
              <a:t>	Nie </a:t>
            </a:r>
            <a:r>
              <a:rPr lang="pl-PL" sz="3600" baseline="30000" dirty="0"/>
              <a:t>mają wiarygodnego systemu gwarantującego wypłatę środków powierzonych przez </a:t>
            </a:r>
            <a:r>
              <a:rPr lang="pl-PL" sz="3600" baseline="30000" dirty="0" smtClean="0"/>
              <a:t>	klienta </a:t>
            </a:r>
            <a:r>
              <a:rPr lang="pl-PL" sz="3600" baseline="30000" dirty="0" smtClean="0"/>
              <a:t>(</a:t>
            </a:r>
            <a:r>
              <a:rPr lang="pl-PL" sz="3600" baseline="30000" dirty="0"/>
              <a:t>w przeciwieństwie do banków, w przypadku których zwrot pieniędzy zapewnia </a:t>
            </a:r>
            <a:r>
              <a:rPr lang="pl-PL" sz="3600" baseline="30000" dirty="0" smtClean="0"/>
              <a:t>	Bankowy </a:t>
            </a:r>
            <a:r>
              <a:rPr lang="pl-PL" sz="3600" baseline="30000" dirty="0"/>
              <a:t>Fundusz Gwarancyjny).</a:t>
            </a:r>
            <a:endParaRPr lang="pl-PL" sz="3600" b="1" baseline="30000" dirty="0">
              <a:solidFill>
                <a:schemeClr val="accent1">
                  <a:lumMod val="75000"/>
                </a:schemeClr>
              </a:solidFill>
            </a:endParaRPr>
          </a:p>
        </p:txBody>
      </p:sp>
    </p:spTree>
    <p:extLst>
      <p:ext uri="{BB962C8B-B14F-4D97-AF65-F5344CB8AC3E}">
        <p14:creationId xmlns:p14="http://schemas.microsoft.com/office/powerpoint/2010/main" val="3974774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az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8775" y="557852"/>
            <a:ext cx="4201580" cy="6300148"/>
          </a:xfrm>
          <a:prstGeom prst="rect">
            <a:avLst/>
          </a:prstGeom>
        </p:spPr>
      </p:pic>
      <p:sp>
        <p:nvSpPr>
          <p:cNvPr id="7" name="Prostokąt 6"/>
          <p:cNvSpPr/>
          <p:nvPr/>
        </p:nvSpPr>
        <p:spPr>
          <a:xfrm>
            <a:off x="0" y="0"/>
            <a:ext cx="12192000" cy="56726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Symbol zastępczy stopki 3"/>
          <p:cNvSpPr>
            <a:spLocks noGrp="1"/>
          </p:cNvSpPr>
          <p:nvPr>
            <p:ph type="ftr" sz="quarter" idx="11"/>
          </p:nvPr>
        </p:nvSpPr>
        <p:spPr>
          <a:xfrm>
            <a:off x="347133" y="6356350"/>
            <a:ext cx="7806267" cy="365125"/>
          </a:xfrm>
        </p:spPr>
        <p:txBody>
          <a:bodyPr/>
          <a:lstStyle/>
          <a:p>
            <a:pPr algn="l"/>
            <a:r>
              <a:rPr lang="pl-PL" b="1" dirty="0">
                <a:solidFill>
                  <a:schemeClr val="accent1">
                    <a:lumMod val="75000"/>
                  </a:schemeClr>
                </a:solidFill>
              </a:rPr>
              <a:t>Świadomy Senior</a:t>
            </a:r>
            <a:r>
              <a:rPr lang="pl-PL" dirty="0">
                <a:solidFill>
                  <a:schemeClr val="accent1">
                    <a:lumMod val="75000"/>
                  </a:schemeClr>
                </a:solidFill>
              </a:rPr>
              <a:t>. Małopolskie debaty o problemach osób starszych</a:t>
            </a:r>
          </a:p>
        </p:txBody>
      </p:sp>
      <p:sp>
        <p:nvSpPr>
          <p:cNvPr id="5" name="Symbol zastępczy numeru slajdu 4"/>
          <p:cNvSpPr>
            <a:spLocks noGrp="1"/>
          </p:cNvSpPr>
          <p:nvPr>
            <p:ph type="sldNum" sz="quarter" idx="12"/>
          </p:nvPr>
        </p:nvSpPr>
        <p:spPr>
          <a:xfrm>
            <a:off x="8610599" y="6356350"/>
            <a:ext cx="3242733" cy="365125"/>
          </a:xfrm>
        </p:spPr>
        <p:txBody>
          <a:bodyPr/>
          <a:lstStyle/>
          <a:p>
            <a:fld id="{79B073D8-A309-4CEE-941B-2D93A764A108}" type="slidenum">
              <a:rPr lang="pl-PL" smtClean="0">
                <a:solidFill>
                  <a:schemeClr val="accent1">
                    <a:lumMod val="75000"/>
                  </a:schemeClr>
                </a:solidFill>
              </a:rPr>
              <a:t>3</a:t>
            </a:fld>
            <a:endParaRPr lang="pl-PL" dirty="0">
              <a:solidFill>
                <a:schemeClr val="accent1">
                  <a:lumMod val="75000"/>
                </a:schemeClr>
              </a:solidFill>
            </a:endParaRPr>
          </a:p>
        </p:txBody>
      </p:sp>
      <p:sp>
        <p:nvSpPr>
          <p:cNvPr id="9" name="pole tekstowe 8"/>
          <p:cNvSpPr txBox="1"/>
          <p:nvPr/>
        </p:nvSpPr>
        <p:spPr>
          <a:xfrm>
            <a:off x="448734" y="197935"/>
            <a:ext cx="10515600" cy="369332"/>
          </a:xfrm>
          <a:prstGeom prst="rect">
            <a:avLst/>
          </a:prstGeom>
          <a:noFill/>
        </p:spPr>
        <p:txBody>
          <a:bodyPr wrap="square" lIns="0" rtlCol="0">
            <a:spAutoFit/>
          </a:bodyPr>
          <a:lstStyle/>
          <a:p>
            <a:r>
              <a:rPr lang="pl-PL" b="1" dirty="0">
                <a:solidFill>
                  <a:schemeClr val="bg1"/>
                </a:solidFill>
              </a:rPr>
              <a:t>Parabanki</a:t>
            </a:r>
            <a:r>
              <a:rPr lang="pl-PL" dirty="0">
                <a:solidFill>
                  <a:schemeClr val="bg1"/>
                </a:solidFill>
              </a:rPr>
              <a:t>. Na co uważać?</a:t>
            </a:r>
          </a:p>
        </p:txBody>
      </p:sp>
      <p:sp>
        <p:nvSpPr>
          <p:cNvPr id="11" name="pole tekstowe 10"/>
          <p:cNvSpPr txBox="1"/>
          <p:nvPr/>
        </p:nvSpPr>
        <p:spPr>
          <a:xfrm>
            <a:off x="448734" y="1265855"/>
            <a:ext cx="4199466" cy="4637167"/>
          </a:xfrm>
          <a:prstGeom prst="rect">
            <a:avLst/>
          </a:prstGeom>
          <a:noFill/>
        </p:spPr>
        <p:txBody>
          <a:bodyPr wrap="square" lIns="0" tIns="0" rIns="0" bIns="0" rtlCol="0" anchor="ctr" anchorCtr="0">
            <a:spAutoFit/>
          </a:bodyPr>
          <a:lstStyle/>
          <a:p>
            <a:r>
              <a:rPr lang="pl-PL" sz="4000" b="1" baseline="30000" dirty="0">
                <a:solidFill>
                  <a:schemeClr val="accent1">
                    <a:lumMod val="75000"/>
                  </a:schemeClr>
                </a:solidFill>
              </a:rPr>
              <a:t>Uważaj na pułapki. </a:t>
            </a:r>
            <a:r>
              <a:rPr lang="pl-PL" sz="4000" b="1" baseline="30000" dirty="0" smtClean="0">
                <a:solidFill>
                  <a:schemeClr val="accent1">
                    <a:lumMod val="75000"/>
                  </a:schemeClr>
                </a:solidFill>
              </a:rPr>
              <a:t/>
            </a:r>
            <a:br>
              <a:rPr lang="pl-PL" sz="4000" b="1" baseline="30000" dirty="0" smtClean="0">
                <a:solidFill>
                  <a:schemeClr val="accent1">
                    <a:lumMod val="75000"/>
                  </a:schemeClr>
                </a:solidFill>
              </a:rPr>
            </a:br>
            <a:r>
              <a:rPr lang="pl-PL" sz="4000" b="1" baseline="30000" dirty="0" smtClean="0">
                <a:solidFill>
                  <a:schemeClr val="accent1">
                    <a:lumMod val="75000"/>
                  </a:schemeClr>
                </a:solidFill>
              </a:rPr>
              <a:t>W </a:t>
            </a:r>
            <a:r>
              <a:rPr lang="pl-PL" sz="4000" b="1" baseline="30000" dirty="0">
                <a:solidFill>
                  <a:schemeClr val="accent1">
                    <a:lumMod val="75000"/>
                  </a:schemeClr>
                </a:solidFill>
              </a:rPr>
              <a:t>przypadku parabanków </a:t>
            </a:r>
            <a:r>
              <a:rPr lang="pl-PL" sz="4000" b="1" baseline="30000" dirty="0" smtClean="0">
                <a:solidFill>
                  <a:schemeClr val="accent1">
                    <a:lumMod val="75000"/>
                  </a:schemeClr>
                </a:solidFill>
              </a:rPr>
              <a:t/>
            </a:r>
            <a:br>
              <a:rPr lang="pl-PL" sz="4000" b="1" baseline="30000" dirty="0" smtClean="0">
                <a:solidFill>
                  <a:schemeClr val="accent1">
                    <a:lumMod val="75000"/>
                  </a:schemeClr>
                </a:solidFill>
              </a:rPr>
            </a:br>
            <a:r>
              <a:rPr lang="pl-PL" sz="4000" b="1" baseline="30000" dirty="0" smtClean="0">
                <a:solidFill>
                  <a:schemeClr val="accent1">
                    <a:lumMod val="75000"/>
                  </a:schemeClr>
                </a:solidFill>
              </a:rPr>
              <a:t>do </a:t>
            </a:r>
            <a:r>
              <a:rPr lang="pl-PL" sz="4000" b="1" baseline="30000" dirty="0">
                <a:solidFill>
                  <a:schemeClr val="accent1">
                    <a:lumMod val="75000"/>
                  </a:schemeClr>
                </a:solidFill>
              </a:rPr>
              <a:t>umowy często trafiają zapisy wyjątkowo niekorzystne dla klienta, np</a:t>
            </a:r>
            <a:r>
              <a:rPr lang="pl-PL" sz="4000" b="1" baseline="30000" dirty="0" smtClean="0">
                <a:solidFill>
                  <a:schemeClr val="accent1">
                    <a:lumMod val="75000"/>
                  </a:schemeClr>
                </a:solidFill>
              </a:rPr>
              <a:t>.:</a:t>
            </a:r>
          </a:p>
          <a:p>
            <a:r>
              <a:rPr lang="pl-PL" sz="2800" baseline="30000" dirty="0">
                <a:solidFill>
                  <a:schemeClr val="accent1">
                    <a:lumMod val="75000"/>
                  </a:schemeClr>
                </a:solidFill>
              </a:rPr>
              <a:t>•</a:t>
            </a:r>
            <a:r>
              <a:rPr lang="pl-PL" sz="2800" baseline="30000" dirty="0"/>
              <a:t> </a:t>
            </a:r>
            <a:r>
              <a:rPr lang="pl-PL" sz="2800" b="1" baseline="30000" dirty="0"/>
              <a:t>Zmienne oprocentowanie pożyczki. </a:t>
            </a:r>
            <a:r>
              <a:rPr lang="pl-PL" sz="2800" baseline="30000" dirty="0"/>
              <a:t>Może się zdarzyć, że początkowo niskie oprocentowanie rośnie np. po miesiącu lub trzech (nawet kilkukrotnie).</a:t>
            </a:r>
          </a:p>
          <a:p>
            <a:r>
              <a:rPr lang="pl-PL" sz="2800" baseline="30000" dirty="0" smtClean="0">
                <a:solidFill>
                  <a:schemeClr val="accent1">
                    <a:lumMod val="75000"/>
                  </a:schemeClr>
                </a:solidFill>
              </a:rPr>
              <a:t>•</a:t>
            </a:r>
            <a:r>
              <a:rPr lang="pl-PL" sz="2800" baseline="30000" dirty="0" smtClean="0"/>
              <a:t> </a:t>
            </a:r>
            <a:r>
              <a:rPr lang="pl-PL" sz="2800" b="1" baseline="30000" dirty="0"/>
              <a:t>Opłata za przesunięcie terminu spłaty pożyczki. </a:t>
            </a:r>
            <a:r>
              <a:rPr lang="pl-PL" sz="2800" baseline="30000" dirty="0"/>
              <a:t>W umowie może znaleźć się zapis, że w razie spóźnienia w spłaceniu pożyczki, np. o 15 dni, kwota do zapłacenia rośnie o 25% (lub więcej</a:t>
            </a:r>
            <a:r>
              <a:rPr lang="pl-PL" sz="2800" baseline="30000" dirty="0" smtClean="0"/>
              <a:t>).</a:t>
            </a:r>
            <a:endParaRPr lang="pl-PL" sz="2800" baseline="30000" dirty="0"/>
          </a:p>
        </p:txBody>
      </p:sp>
    </p:spTree>
    <p:extLst>
      <p:ext uri="{BB962C8B-B14F-4D97-AF65-F5344CB8AC3E}">
        <p14:creationId xmlns:p14="http://schemas.microsoft.com/office/powerpoint/2010/main" val="964553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Obraz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7732" y="1390536"/>
            <a:ext cx="7044267" cy="4696177"/>
          </a:xfrm>
          <a:prstGeom prst="rect">
            <a:avLst/>
          </a:prstGeom>
        </p:spPr>
      </p:pic>
      <p:sp>
        <p:nvSpPr>
          <p:cNvPr id="7" name="Prostokąt 6"/>
          <p:cNvSpPr/>
          <p:nvPr/>
        </p:nvSpPr>
        <p:spPr>
          <a:xfrm>
            <a:off x="0" y="0"/>
            <a:ext cx="12192000" cy="56726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Symbol zastępczy stopki 3"/>
          <p:cNvSpPr>
            <a:spLocks noGrp="1"/>
          </p:cNvSpPr>
          <p:nvPr>
            <p:ph type="ftr" sz="quarter" idx="11"/>
          </p:nvPr>
        </p:nvSpPr>
        <p:spPr>
          <a:xfrm>
            <a:off x="347133" y="6356350"/>
            <a:ext cx="7806267" cy="365125"/>
          </a:xfrm>
        </p:spPr>
        <p:txBody>
          <a:bodyPr/>
          <a:lstStyle/>
          <a:p>
            <a:pPr algn="l"/>
            <a:r>
              <a:rPr lang="pl-PL" b="1" dirty="0">
                <a:solidFill>
                  <a:schemeClr val="accent1">
                    <a:lumMod val="75000"/>
                  </a:schemeClr>
                </a:solidFill>
              </a:rPr>
              <a:t>Świadomy Senior</a:t>
            </a:r>
            <a:r>
              <a:rPr lang="pl-PL" dirty="0">
                <a:solidFill>
                  <a:schemeClr val="accent1">
                    <a:lumMod val="75000"/>
                  </a:schemeClr>
                </a:solidFill>
              </a:rPr>
              <a:t>. Małopolskie debaty o problemach osób starszych</a:t>
            </a:r>
          </a:p>
        </p:txBody>
      </p:sp>
      <p:sp>
        <p:nvSpPr>
          <p:cNvPr id="5" name="Symbol zastępczy numeru slajdu 4"/>
          <p:cNvSpPr>
            <a:spLocks noGrp="1"/>
          </p:cNvSpPr>
          <p:nvPr>
            <p:ph type="sldNum" sz="quarter" idx="12"/>
          </p:nvPr>
        </p:nvSpPr>
        <p:spPr>
          <a:xfrm>
            <a:off x="8610599" y="6356350"/>
            <a:ext cx="3242733" cy="365125"/>
          </a:xfrm>
        </p:spPr>
        <p:txBody>
          <a:bodyPr/>
          <a:lstStyle/>
          <a:p>
            <a:fld id="{79B073D8-A309-4CEE-941B-2D93A764A108}" type="slidenum">
              <a:rPr lang="pl-PL" smtClean="0">
                <a:solidFill>
                  <a:schemeClr val="accent1">
                    <a:lumMod val="75000"/>
                  </a:schemeClr>
                </a:solidFill>
              </a:rPr>
              <a:t>4</a:t>
            </a:fld>
            <a:endParaRPr lang="pl-PL" dirty="0">
              <a:solidFill>
                <a:schemeClr val="accent1">
                  <a:lumMod val="75000"/>
                </a:schemeClr>
              </a:solidFill>
            </a:endParaRPr>
          </a:p>
        </p:txBody>
      </p:sp>
      <p:sp>
        <p:nvSpPr>
          <p:cNvPr id="9" name="pole tekstowe 8"/>
          <p:cNvSpPr txBox="1"/>
          <p:nvPr/>
        </p:nvSpPr>
        <p:spPr>
          <a:xfrm>
            <a:off x="448734" y="197935"/>
            <a:ext cx="10515600" cy="369332"/>
          </a:xfrm>
          <a:prstGeom prst="rect">
            <a:avLst/>
          </a:prstGeom>
          <a:noFill/>
        </p:spPr>
        <p:txBody>
          <a:bodyPr wrap="square" lIns="0" rtlCol="0">
            <a:spAutoFit/>
          </a:bodyPr>
          <a:lstStyle/>
          <a:p>
            <a:r>
              <a:rPr lang="pl-PL" b="1" dirty="0">
                <a:solidFill>
                  <a:schemeClr val="bg1"/>
                </a:solidFill>
              </a:rPr>
              <a:t>Parabanki</a:t>
            </a:r>
            <a:r>
              <a:rPr lang="pl-PL" dirty="0">
                <a:solidFill>
                  <a:schemeClr val="bg1"/>
                </a:solidFill>
              </a:rPr>
              <a:t>. Na co uważać?</a:t>
            </a:r>
          </a:p>
        </p:txBody>
      </p:sp>
      <p:sp>
        <p:nvSpPr>
          <p:cNvPr id="11" name="pole tekstowe 10"/>
          <p:cNvSpPr txBox="1"/>
          <p:nvPr/>
        </p:nvSpPr>
        <p:spPr>
          <a:xfrm>
            <a:off x="447186" y="1903431"/>
            <a:ext cx="4184081" cy="3447098"/>
          </a:xfrm>
          <a:prstGeom prst="rect">
            <a:avLst/>
          </a:prstGeom>
          <a:noFill/>
        </p:spPr>
        <p:txBody>
          <a:bodyPr wrap="square" lIns="0" tIns="0" rIns="0" bIns="0" rtlCol="0" anchor="ctr" anchorCtr="0">
            <a:spAutoFit/>
          </a:bodyPr>
          <a:lstStyle/>
          <a:p>
            <a:r>
              <a:rPr lang="pl-PL" sz="2800" baseline="30000" dirty="0">
                <a:solidFill>
                  <a:schemeClr val="accent1">
                    <a:lumMod val="75000"/>
                  </a:schemeClr>
                </a:solidFill>
              </a:rPr>
              <a:t>•</a:t>
            </a:r>
            <a:r>
              <a:rPr lang="pl-PL" sz="2800" baseline="30000" dirty="0"/>
              <a:t> </a:t>
            </a:r>
            <a:r>
              <a:rPr lang="pl-PL" sz="2800" b="1" baseline="30000" dirty="0"/>
              <a:t>Dodatkowe zabezpieczenie (tzw. kaucja). </a:t>
            </a:r>
            <a:r>
              <a:rPr lang="pl-PL" sz="2800" baseline="30000" dirty="0"/>
              <a:t>W umowie do podanej kwoty pożyczki (np. 1000 zł) zostaje dopisana kwota kaucji (np. 2000 zł). Umowa tak naprawdę opiewa na 3000 zł, z czego klient otrzyma 1000 zł, a 2000 zł zostanie w parabanku jako zabezpieczenie spłaty owego 1000 zł. Jeśli spóźnimy się ze spłatą, parabank zaliczy 2000 zł na rzecz spłaty pożyczki. To oznacza, że do spłacenia będziemy mieć w sumie 3000 zł zamiast rzeczywiście pożyczonej kwoty 1000 zł.</a:t>
            </a:r>
          </a:p>
        </p:txBody>
      </p:sp>
    </p:spTree>
    <p:extLst>
      <p:ext uri="{BB962C8B-B14F-4D97-AF65-F5344CB8AC3E}">
        <p14:creationId xmlns:p14="http://schemas.microsoft.com/office/powerpoint/2010/main" val="1668268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Obraz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0402" y="308121"/>
            <a:ext cx="4367356" cy="6548723"/>
          </a:xfrm>
          <a:prstGeom prst="rect">
            <a:avLst/>
          </a:prstGeom>
        </p:spPr>
      </p:pic>
      <p:sp>
        <p:nvSpPr>
          <p:cNvPr id="7" name="Prostokąt 6"/>
          <p:cNvSpPr/>
          <p:nvPr/>
        </p:nvSpPr>
        <p:spPr>
          <a:xfrm>
            <a:off x="0" y="0"/>
            <a:ext cx="12192000" cy="56726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Symbol zastępczy stopki 3"/>
          <p:cNvSpPr>
            <a:spLocks noGrp="1"/>
          </p:cNvSpPr>
          <p:nvPr>
            <p:ph type="ftr" sz="quarter" idx="11"/>
          </p:nvPr>
        </p:nvSpPr>
        <p:spPr>
          <a:xfrm>
            <a:off x="347133" y="6356350"/>
            <a:ext cx="7806267" cy="365125"/>
          </a:xfrm>
        </p:spPr>
        <p:txBody>
          <a:bodyPr/>
          <a:lstStyle/>
          <a:p>
            <a:pPr algn="l"/>
            <a:r>
              <a:rPr lang="pl-PL" b="1" dirty="0">
                <a:solidFill>
                  <a:schemeClr val="accent1">
                    <a:lumMod val="75000"/>
                  </a:schemeClr>
                </a:solidFill>
              </a:rPr>
              <a:t>Świadomy Senior</a:t>
            </a:r>
            <a:r>
              <a:rPr lang="pl-PL" dirty="0">
                <a:solidFill>
                  <a:schemeClr val="accent1">
                    <a:lumMod val="75000"/>
                  </a:schemeClr>
                </a:solidFill>
              </a:rPr>
              <a:t>. Małopolskie debaty o problemach osób starszych</a:t>
            </a:r>
          </a:p>
        </p:txBody>
      </p:sp>
      <p:sp>
        <p:nvSpPr>
          <p:cNvPr id="5" name="Symbol zastępczy numeru slajdu 4"/>
          <p:cNvSpPr>
            <a:spLocks noGrp="1"/>
          </p:cNvSpPr>
          <p:nvPr>
            <p:ph type="sldNum" sz="quarter" idx="12"/>
          </p:nvPr>
        </p:nvSpPr>
        <p:spPr>
          <a:xfrm>
            <a:off x="8610599" y="6356350"/>
            <a:ext cx="3242733" cy="365125"/>
          </a:xfrm>
        </p:spPr>
        <p:txBody>
          <a:bodyPr/>
          <a:lstStyle/>
          <a:p>
            <a:fld id="{79B073D8-A309-4CEE-941B-2D93A764A108}" type="slidenum">
              <a:rPr lang="pl-PL" smtClean="0">
                <a:solidFill>
                  <a:schemeClr val="accent1">
                    <a:lumMod val="75000"/>
                  </a:schemeClr>
                </a:solidFill>
              </a:rPr>
              <a:t>5</a:t>
            </a:fld>
            <a:endParaRPr lang="pl-PL" dirty="0">
              <a:solidFill>
                <a:schemeClr val="accent1">
                  <a:lumMod val="75000"/>
                </a:schemeClr>
              </a:solidFill>
            </a:endParaRPr>
          </a:p>
        </p:txBody>
      </p:sp>
      <p:sp>
        <p:nvSpPr>
          <p:cNvPr id="9" name="pole tekstowe 8"/>
          <p:cNvSpPr txBox="1"/>
          <p:nvPr/>
        </p:nvSpPr>
        <p:spPr>
          <a:xfrm>
            <a:off x="448734" y="197935"/>
            <a:ext cx="10515600" cy="369332"/>
          </a:xfrm>
          <a:prstGeom prst="rect">
            <a:avLst/>
          </a:prstGeom>
          <a:noFill/>
        </p:spPr>
        <p:txBody>
          <a:bodyPr wrap="square" lIns="0" rtlCol="0">
            <a:spAutoFit/>
          </a:bodyPr>
          <a:lstStyle/>
          <a:p>
            <a:r>
              <a:rPr lang="pl-PL" b="1" dirty="0">
                <a:solidFill>
                  <a:schemeClr val="bg1"/>
                </a:solidFill>
              </a:rPr>
              <a:t>Parabanki</a:t>
            </a:r>
            <a:r>
              <a:rPr lang="pl-PL" dirty="0">
                <a:solidFill>
                  <a:schemeClr val="bg1"/>
                </a:solidFill>
              </a:rPr>
              <a:t>. Na co uważać?</a:t>
            </a:r>
          </a:p>
        </p:txBody>
      </p:sp>
      <p:sp>
        <p:nvSpPr>
          <p:cNvPr id="11" name="pole tekstowe 10"/>
          <p:cNvSpPr txBox="1"/>
          <p:nvPr/>
        </p:nvSpPr>
        <p:spPr>
          <a:xfrm>
            <a:off x="447185" y="774915"/>
            <a:ext cx="6039523" cy="5704126"/>
          </a:xfrm>
          <a:prstGeom prst="rect">
            <a:avLst/>
          </a:prstGeom>
          <a:noFill/>
        </p:spPr>
        <p:txBody>
          <a:bodyPr wrap="square" lIns="0" tIns="0" rIns="0" bIns="0" rtlCol="0" anchor="ctr" anchorCtr="0">
            <a:spAutoFit/>
          </a:bodyPr>
          <a:lstStyle/>
          <a:p>
            <a:r>
              <a:rPr lang="pl-PL" sz="4000" b="1" baseline="30000" dirty="0">
                <a:solidFill>
                  <a:schemeClr val="accent1">
                    <a:lumMod val="75000"/>
                  </a:schemeClr>
                </a:solidFill>
              </a:rPr>
              <a:t>Chcesz wziąć pożyczkę? </a:t>
            </a:r>
            <a:r>
              <a:rPr lang="pl-PL" sz="4000" b="1" baseline="30000" dirty="0" smtClean="0">
                <a:solidFill>
                  <a:schemeClr val="accent1">
                    <a:lumMod val="75000"/>
                  </a:schemeClr>
                </a:solidFill>
              </a:rPr>
              <a:t>Pamiętaj </a:t>
            </a:r>
            <a:br>
              <a:rPr lang="pl-PL" sz="4000" b="1" baseline="30000" dirty="0" smtClean="0">
                <a:solidFill>
                  <a:schemeClr val="accent1">
                    <a:lumMod val="75000"/>
                  </a:schemeClr>
                </a:solidFill>
              </a:rPr>
            </a:br>
            <a:r>
              <a:rPr lang="pl-PL" sz="4000" b="1" baseline="30000" dirty="0" smtClean="0">
                <a:solidFill>
                  <a:schemeClr val="accent1">
                    <a:lumMod val="75000"/>
                  </a:schemeClr>
                </a:solidFill>
              </a:rPr>
              <a:t>o </a:t>
            </a:r>
            <a:r>
              <a:rPr lang="pl-PL" sz="4000" b="1" baseline="30000" dirty="0">
                <a:solidFill>
                  <a:schemeClr val="accent1">
                    <a:lumMod val="75000"/>
                  </a:schemeClr>
                </a:solidFill>
              </a:rPr>
              <a:t>czterech podstawowych zasadach!</a:t>
            </a:r>
          </a:p>
          <a:p>
            <a:r>
              <a:rPr lang="pl-PL" sz="2800" baseline="30000" dirty="0"/>
              <a:t>1. </a:t>
            </a:r>
            <a:r>
              <a:rPr lang="pl-PL" sz="2800" b="1" baseline="30000" dirty="0"/>
              <a:t>Sprawdź wiarygodność firmy.</a:t>
            </a:r>
          </a:p>
          <a:p>
            <a:r>
              <a:rPr lang="pl-PL" sz="2800" baseline="30000" dirty="0"/>
              <a:t>Najlepiej pożyczać pieniądze od podmiotów objętych nadzorem finansowym. Ich listę można znaleźć na stronie internetowej www.knf.gov.pl.</a:t>
            </a:r>
          </a:p>
          <a:p>
            <a:r>
              <a:rPr lang="pl-PL" sz="2800" baseline="30000" dirty="0"/>
              <a:t>2. </a:t>
            </a:r>
            <a:r>
              <a:rPr lang="pl-PL" sz="2800" b="1" baseline="30000" dirty="0"/>
              <a:t>Oblicz CAŁKOWITY koszt pożyczki.</a:t>
            </a:r>
          </a:p>
          <a:p>
            <a:r>
              <a:rPr lang="pl-PL" sz="2800" baseline="30000" dirty="0"/>
              <a:t>Każda instytucja udzielająca pożyczki ma obowiązek poinformować klienta o wysokości rzeczywistej rocznej stopy oprocentowania pożyczki (RRSO) i całkowitej kwocie do zapłaty. </a:t>
            </a:r>
          </a:p>
          <a:p>
            <a:r>
              <a:rPr lang="pl-PL" sz="2800" baseline="30000" dirty="0"/>
              <a:t>3. </a:t>
            </a:r>
            <a:r>
              <a:rPr lang="pl-PL" sz="2800" b="1" baseline="30000" dirty="0"/>
              <a:t>Uważnie czytaj umowę.</a:t>
            </a:r>
          </a:p>
          <a:p>
            <a:r>
              <a:rPr lang="pl-PL" sz="2800" baseline="30000" dirty="0"/>
              <a:t>Nigdy nie podpisuj umowy, jeśli wcześniej szczegółowo się </a:t>
            </a:r>
            <a:r>
              <a:rPr lang="pl-PL" sz="2800" baseline="30000" dirty="0" smtClean="0"/>
              <a:t/>
            </a:r>
            <a:br>
              <a:rPr lang="pl-PL" sz="2800" baseline="30000" dirty="0" smtClean="0"/>
            </a:br>
            <a:r>
              <a:rPr lang="pl-PL" sz="2800" baseline="30000" dirty="0" smtClean="0"/>
              <a:t>z </a:t>
            </a:r>
            <a:r>
              <a:rPr lang="pl-PL" sz="2800" baseline="30000" dirty="0"/>
              <a:t>nią nie zapoznałeś.</a:t>
            </a:r>
          </a:p>
          <a:p>
            <a:r>
              <a:rPr lang="pl-PL" sz="2800" baseline="30000" dirty="0"/>
              <a:t>4. </a:t>
            </a:r>
            <a:r>
              <a:rPr lang="pl-PL" sz="2800" b="1" baseline="30000" dirty="0"/>
              <a:t>Nie podpisuj umowy, której nie rozumiesz. </a:t>
            </a:r>
          </a:p>
          <a:p>
            <a:r>
              <a:rPr lang="pl-PL" sz="2800" baseline="30000" dirty="0"/>
              <a:t>Zawsze żądaj dokładnego wyjaśnienia </a:t>
            </a:r>
            <a:r>
              <a:rPr lang="pl-PL" sz="2800" baseline="30000" dirty="0" smtClean="0"/>
              <a:t>niezrozumiałych</a:t>
            </a:r>
            <a:br>
              <a:rPr lang="pl-PL" sz="2800" baseline="30000" dirty="0" smtClean="0"/>
            </a:br>
            <a:r>
              <a:rPr lang="pl-PL" sz="2800" baseline="30000" dirty="0" smtClean="0"/>
              <a:t>dla </a:t>
            </a:r>
            <a:r>
              <a:rPr lang="pl-PL" sz="2800" baseline="30000" dirty="0"/>
              <a:t>Ciebie zapisów. Jeśli go nie uzyskasz, lepiej zrezygnuj </a:t>
            </a:r>
            <a:r>
              <a:rPr lang="pl-PL" sz="2800" baseline="30000" dirty="0" smtClean="0"/>
              <a:t/>
            </a:r>
            <a:br>
              <a:rPr lang="pl-PL" sz="2800" baseline="30000" dirty="0" smtClean="0"/>
            </a:br>
            <a:r>
              <a:rPr lang="pl-PL" sz="2800" baseline="30000" dirty="0" smtClean="0"/>
              <a:t>z </a:t>
            </a:r>
            <a:r>
              <a:rPr lang="pl-PL" sz="2800" baseline="30000" dirty="0"/>
              <a:t>podpisania umowy.</a:t>
            </a:r>
          </a:p>
          <a:p>
            <a:r>
              <a:rPr lang="pl-PL" sz="1400" b="1" baseline="30000" dirty="0"/>
              <a:t>Źródło: www.zanim-podpiszesz.pl</a:t>
            </a:r>
            <a:endParaRPr lang="pl-PL" sz="1400" baseline="30000" dirty="0"/>
          </a:p>
        </p:txBody>
      </p:sp>
    </p:spTree>
    <p:extLst>
      <p:ext uri="{BB962C8B-B14F-4D97-AF65-F5344CB8AC3E}">
        <p14:creationId xmlns:p14="http://schemas.microsoft.com/office/powerpoint/2010/main" val="2594903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Obraz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12124" y="1144248"/>
            <a:ext cx="7184578" cy="4633956"/>
          </a:xfrm>
          <a:prstGeom prst="rect">
            <a:avLst/>
          </a:prstGeom>
        </p:spPr>
      </p:pic>
      <p:sp>
        <p:nvSpPr>
          <p:cNvPr id="7" name="Prostokąt 6"/>
          <p:cNvSpPr/>
          <p:nvPr/>
        </p:nvSpPr>
        <p:spPr>
          <a:xfrm>
            <a:off x="0" y="0"/>
            <a:ext cx="12192000" cy="56726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Symbol zastępczy stopki 3"/>
          <p:cNvSpPr>
            <a:spLocks noGrp="1"/>
          </p:cNvSpPr>
          <p:nvPr>
            <p:ph type="ftr" sz="quarter" idx="11"/>
          </p:nvPr>
        </p:nvSpPr>
        <p:spPr>
          <a:xfrm>
            <a:off x="347133" y="6356350"/>
            <a:ext cx="7806267" cy="365125"/>
          </a:xfrm>
        </p:spPr>
        <p:txBody>
          <a:bodyPr/>
          <a:lstStyle/>
          <a:p>
            <a:pPr algn="l"/>
            <a:r>
              <a:rPr lang="pl-PL" b="1" dirty="0">
                <a:solidFill>
                  <a:schemeClr val="accent1">
                    <a:lumMod val="75000"/>
                  </a:schemeClr>
                </a:solidFill>
              </a:rPr>
              <a:t>Świadomy Senior</a:t>
            </a:r>
            <a:r>
              <a:rPr lang="pl-PL" dirty="0">
                <a:solidFill>
                  <a:schemeClr val="accent1">
                    <a:lumMod val="75000"/>
                  </a:schemeClr>
                </a:solidFill>
              </a:rPr>
              <a:t>. Małopolskie debaty o problemach osób starszych</a:t>
            </a:r>
          </a:p>
        </p:txBody>
      </p:sp>
      <p:sp>
        <p:nvSpPr>
          <p:cNvPr id="5" name="Symbol zastępczy numeru slajdu 4"/>
          <p:cNvSpPr>
            <a:spLocks noGrp="1"/>
          </p:cNvSpPr>
          <p:nvPr>
            <p:ph type="sldNum" sz="quarter" idx="12"/>
          </p:nvPr>
        </p:nvSpPr>
        <p:spPr>
          <a:xfrm>
            <a:off x="8610599" y="6356350"/>
            <a:ext cx="3242733" cy="365125"/>
          </a:xfrm>
        </p:spPr>
        <p:txBody>
          <a:bodyPr/>
          <a:lstStyle/>
          <a:p>
            <a:fld id="{79B073D8-A309-4CEE-941B-2D93A764A108}" type="slidenum">
              <a:rPr lang="pl-PL" smtClean="0">
                <a:solidFill>
                  <a:schemeClr val="accent1">
                    <a:lumMod val="75000"/>
                  </a:schemeClr>
                </a:solidFill>
              </a:rPr>
              <a:t>6</a:t>
            </a:fld>
            <a:endParaRPr lang="pl-PL" dirty="0">
              <a:solidFill>
                <a:schemeClr val="accent1">
                  <a:lumMod val="75000"/>
                </a:schemeClr>
              </a:solidFill>
            </a:endParaRPr>
          </a:p>
        </p:txBody>
      </p:sp>
      <p:sp>
        <p:nvSpPr>
          <p:cNvPr id="9" name="pole tekstowe 8"/>
          <p:cNvSpPr txBox="1"/>
          <p:nvPr/>
        </p:nvSpPr>
        <p:spPr>
          <a:xfrm>
            <a:off x="448734" y="197935"/>
            <a:ext cx="10515600" cy="369332"/>
          </a:xfrm>
          <a:prstGeom prst="rect">
            <a:avLst/>
          </a:prstGeom>
          <a:noFill/>
        </p:spPr>
        <p:txBody>
          <a:bodyPr wrap="square" lIns="0" rtlCol="0">
            <a:spAutoFit/>
          </a:bodyPr>
          <a:lstStyle/>
          <a:p>
            <a:r>
              <a:rPr lang="pl-PL" b="1" dirty="0">
                <a:solidFill>
                  <a:schemeClr val="bg1"/>
                </a:solidFill>
              </a:rPr>
              <a:t>Parabanki</a:t>
            </a:r>
            <a:r>
              <a:rPr lang="pl-PL" dirty="0">
                <a:solidFill>
                  <a:schemeClr val="bg1"/>
                </a:solidFill>
              </a:rPr>
              <a:t>. Na co uważać?</a:t>
            </a:r>
          </a:p>
        </p:txBody>
      </p:sp>
      <p:sp>
        <p:nvSpPr>
          <p:cNvPr id="11" name="pole tekstowe 10"/>
          <p:cNvSpPr txBox="1"/>
          <p:nvPr/>
        </p:nvSpPr>
        <p:spPr>
          <a:xfrm>
            <a:off x="447185" y="1144248"/>
            <a:ext cx="4226415" cy="4965462"/>
          </a:xfrm>
          <a:prstGeom prst="rect">
            <a:avLst/>
          </a:prstGeom>
          <a:noFill/>
        </p:spPr>
        <p:txBody>
          <a:bodyPr wrap="square" lIns="0" tIns="0" rIns="0" bIns="0" rtlCol="0" anchor="ctr" anchorCtr="0">
            <a:spAutoFit/>
          </a:bodyPr>
          <a:lstStyle/>
          <a:p>
            <a:r>
              <a:rPr lang="pl-PL" sz="4000" b="1" baseline="30000" dirty="0">
                <a:solidFill>
                  <a:schemeClr val="accent1">
                    <a:lumMod val="75000"/>
                  </a:schemeClr>
                </a:solidFill>
              </a:rPr>
              <a:t>Chcesz zainwestować </a:t>
            </a:r>
            <a:r>
              <a:rPr lang="pl-PL" sz="4000" b="1" baseline="30000" dirty="0" smtClean="0">
                <a:solidFill>
                  <a:schemeClr val="accent1">
                    <a:lumMod val="75000"/>
                  </a:schemeClr>
                </a:solidFill>
              </a:rPr>
              <a:t/>
            </a:r>
            <a:br>
              <a:rPr lang="pl-PL" sz="4000" b="1" baseline="30000" dirty="0" smtClean="0">
                <a:solidFill>
                  <a:schemeClr val="accent1">
                    <a:lumMod val="75000"/>
                  </a:schemeClr>
                </a:solidFill>
              </a:rPr>
            </a:br>
            <a:r>
              <a:rPr lang="pl-PL" sz="4000" b="1" baseline="30000" dirty="0" smtClean="0">
                <a:solidFill>
                  <a:schemeClr val="accent1">
                    <a:lumMod val="75000"/>
                  </a:schemeClr>
                </a:solidFill>
              </a:rPr>
              <a:t>swoje </a:t>
            </a:r>
            <a:r>
              <a:rPr lang="pl-PL" sz="4000" b="1" baseline="30000" dirty="0">
                <a:solidFill>
                  <a:schemeClr val="accent1">
                    <a:lumMod val="75000"/>
                  </a:schemeClr>
                </a:solidFill>
              </a:rPr>
              <a:t>oszczędności? Uwaga na piramidy finansowe</a:t>
            </a:r>
            <a:r>
              <a:rPr lang="pl-PL" sz="4000" b="1" baseline="30000" dirty="0" smtClean="0">
                <a:solidFill>
                  <a:schemeClr val="accent1">
                    <a:lumMod val="75000"/>
                  </a:schemeClr>
                </a:solidFill>
              </a:rPr>
              <a:t>!</a:t>
            </a:r>
            <a:r>
              <a:rPr lang="pl-PL" sz="2800" b="1" baseline="30000" dirty="0" smtClean="0">
                <a:solidFill>
                  <a:schemeClr val="accent1">
                    <a:lumMod val="75000"/>
                  </a:schemeClr>
                </a:solidFill>
              </a:rPr>
              <a:t> </a:t>
            </a:r>
            <a:endParaRPr lang="pl-PL" sz="2800" b="1" baseline="30000" dirty="0">
              <a:solidFill>
                <a:schemeClr val="accent1">
                  <a:lumMod val="75000"/>
                </a:schemeClr>
              </a:solidFill>
            </a:endParaRPr>
          </a:p>
          <a:p>
            <a:pPr>
              <a:buClr>
                <a:schemeClr val="accent1">
                  <a:lumMod val="75000"/>
                </a:schemeClr>
              </a:buClr>
              <a:buSzPct val="100000"/>
            </a:pPr>
            <a:r>
              <a:rPr lang="pl-PL" sz="2800" baseline="30000" dirty="0"/>
              <a:t>Piramida finansowa to działanie firmy polegające na pozyskiwaniu jak największej liczby klientów, którzy wpłacają swoje pieniądze właścicielowi. Zyski, które obiecuje się klientowi, zależą tylko od wpłat kolejnych uczestników. Kiedy ich zabraknie, piramida upada. Jak sprawdzić, czy firma, która składa Ci ofertę, może być piramidą finansową? Sygnałem alarmowym jest obietnica przesadnie wysokich zysków – oprocentowanie znacznie wyższe od oferowanego w przypadku lokat bankowych. </a:t>
            </a:r>
          </a:p>
        </p:txBody>
      </p:sp>
    </p:spTree>
    <p:extLst>
      <p:ext uri="{BB962C8B-B14F-4D97-AF65-F5344CB8AC3E}">
        <p14:creationId xmlns:p14="http://schemas.microsoft.com/office/powerpoint/2010/main" val="1542795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rostokąt 9"/>
          <p:cNvSpPr/>
          <p:nvPr/>
        </p:nvSpPr>
        <p:spPr>
          <a:xfrm>
            <a:off x="0" y="3826933"/>
            <a:ext cx="12192000" cy="1810853"/>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p:cNvSpPr/>
          <p:nvPr/>
        </p:nvSpPr>
        <p:spPr>
          <a:xfrm>
            <a:off x="0" y="0"/>
            <a:ext cx="12192000" cy="56726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Symbol zastępczy stopki 3"/>
          <p:cNvSpPr>
            <a:spLocks noGrp="1"/>
          </p:cNvSpPr>
          <p:nvPr>
            <p:ph type="ftr" sz="quarter" idx="11"/>
          </p:nvPr>
        </p:nvSpPr>
        <p:spPr>
          <a:xfrm>
            <a:off x="347133" y="6356350"/>
            <a:ext cx="7806267" cy="365125"/>
          </a:xfrm>
        </p:spPr>
        <p:txBody>
          <a:bodyPr/>
          <a:lstStyle/>
          <a:p>
            <a:pPr algn="l"/>
            <a:r>
              <a:rPr lang="pl-PL" b="1" dirty="0">
                <a:solidFill>
                  <a:schemeClr val="accent1">
                    <a:lumMod val="75000"/>
                  </a:schemeClr>
                </a:solidFill>
              </a:rPr>
              <a:t>Świadomy Senior</a:t>
            </a:r>
            <a:r>
              <a:rPr lang="pl-PL" dirty="0">
                <a:solidFill>
                  <a:schemeClr val="accent1">
                    <a:lumMod val="75000"/>
                  </a:schemeClr>
                </a:solidFill>
              </a:rPr>
              <a:t>. Małopolskie debaty o problemach osób starszych</a:t>
            </a:r>
          </a:p>
        </p:txBody>
      </p:sp>
      <p:sp>
        <p:nvSpPr>
          <p:cNvPr id="5" name="Symbol zastępczy numeru slajdu 4"/>
          <p:cNvSpPr>
            <a:spLocks noGrp="1"/>
          </p:cNvSpPr>
          <p:nvPr>
            <p:ph type="sldNum" sz="quarter" idx="12"/>
          </p:nvPr>
        </p:nvSpPr>
        <p:spPr>
          <a:xfrm>
            <a:off x="8610599" y="6356350"/>
            <a:ext cx="3242733" cy="365125"/>
          </a:xfrm>
        </p:spPr>
        <p:txBody>
          <a:bodyPr/>
          <a:lstStyle/>
          <a:p>
            <a:fld id="{79B073D8-A309-4CEE-941B-2D93A764A108}" type="slidenum">
              <a:rPr lang="pl-PL" smtClean="0">
                <a:solidFill>
                  <a:schemeClr val="accent1">
                    <a:lumMod val="75000"/>
                  </a:schemeClr>
                </a:solidFill>
              </a:rPr>
              <a:t>7</a:t>
            </a:fld>
            <a:endParaRPr lang="pl-PL" dirty="0">
              <a:solidFill>
                <a:schemeClr val="accent1">
                  <a:lumMod val="75000"/>
                </a:schemeClr>
              </a:solidFill>
            </a:endParaRPr>
          </a:p>
        </p:txBody>
      </p:sp>
      <p:sp>
        <p:nvSpPr>
          <p:cNvPr id="9" name="pole tekstowe 8"/>
          <p:cNvSpPr txBox="1"/>
          <p:nvPr/>
        </p:nvSpPr>
        <p:spPr>
          <a:xfrm>
            <a:off x="448734" y="197935"/>
            <a:ext cx="10515600" cy="369332"/>
          </a:xfrm>
          <a:prstGeom prst="rect">
            <a:avLst/>
          </a:prstGeom>
          <a:noFill/>
        </p:spPr>
        <p:txBody>
          <a:bodyPr wrap="square" lIns="0" rtlCol="0">
            <a:spAutoFit/>
          </a:bodyPr>
          <a:lstStyle/>
          <a:p>
            <a:r>
              <a:rPr lang="pl-PL" b="1" dirty="0">
                <a:solidFill>
                  <a:schemeClr val="bg1"/>
                </a:solidFill>
              </a:rPr>
              <a:t>Parabanki</a:t>
            </a:r>
            <a:r>
              <a:rPr lang="pl-PL" dirty="0">
                <a:solidFill>
                  <a:schemeClr val="bg1"/>
                </a:solidFill>
              </a:rPr>
              <a:t>. Na co uważać?</a:t>
            </a:r>
          </a:p>
        </p:txBody>
      </p:sp>
      <p:sp>
        <p:nvSpPr>
          <p:cNvPr id="2" name="Prostokąt 1"/>
          <p:cNvSpPr/>
          <p:nvPr/>
        </p:nvSpPr>
        <p:spPr>
          <a:xfrm>
            <a:off x="0" y="2108200"/>
            <a:ext cx="12192000" cy="171873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pole tekstowe 10"/>
          <p:cNvSpPr txBox="1"/>
          <p:nvPr/>
        </p:nvSpPr>
        <p:spPr>
          <a:xfrm>
            <a:off x="447185" y="1616172"/>
            <a:ext cx="11406147" cy="4021614"/>
          </a:xfrm>
          <a:prstGeom prst="rect">
            <a:avLst/>
          </a:prstGeom>
          <a:noFill/>
        </p:spPr>
        <p:txBody>
          <a:bodyPr wrap="square" lIns="0" tIns="0" rIns="0" bIns="0" rtlCol="0" anchor="ctr" anchorCtr="0">
            <a:spAutoFit/>
          </a:bodyPr>
          <a:lstStyle/>
          <a:p>
            <a:r>
              <a:rPr lang="pl-PL" sz="6000" b="1" baseline="30000" dirty="0" smtClean="0">
                <a:solidFill>
                  <a:schemeClr val="accent1">
                    <a:lumMod val="75000"/>
                  </a:schemeClr>
                </a:solidFill>
              </a:rPr>
              <a:t>Przydatne informacje</a:t>
            </a:r>
            <a:endParaRPr lang="pl-PL" sz="6000" b="1" baseline="30000" dirty="0">
              <a:solidFill>
                <a:schemeClr val="accent1">
                  <a:lumMod val="75000"/>
                </a:schemeClr>
              </a:solidFill>
            </a:endParaRPr>
          </a:p>
          <a:p>
            <a:pPr>
              <a:buClr>
                <a:schemeClr val="accent1">
                  <a:lumMod val="75000"/>
                </a:schemeClr>
              </a:buClr>
              <a:buSzPct val="100000"/>
              <a:tabLst>
                <a:tab pos="360000" algn="l"/>
              </a:tabLst>
            </a:pPr>
            <a:r>
              <a:rPr lang="pl-PL" sz="4000" baseline="30000" dirty="0" smtClean="0">
                <a:solidFill>
                  <a:schemeClr val="bg1"/>
                </a:solidFill>
              </a:rPr>
              <a:t>Strony </a:t>
            </a:r>
            <a:r>
              <a:rPr lang="pl-PL" sz="4000" baseline="30000" dirty="0">
                <a:solidFill>
                  <a:schemeClr val="bg1"/>
                </a:solidFill>
              </a:rPr>
              <a:t>internetowe:</a:t>
            </a:r>
          </a:p>
          <a:p>
            <a:pPr>
              <a:buClr>
                <a:schemeClr val="accent1">
                  <a:lumMod val="75000"/>
                </a:schemeClr>
              </a:buClr>
              <a:buSzPct val="100000"/>
              <a:tabLst>
                <a:tab pos="360000" algn="l"/>
              </a:tabLst>
            </a:pPr>
            <a:r>
              <a:rPr lang="pl-PL" sz="2800" baseline="30000" dirty="0">
                <a:solidFill>
                  <a:schemeClr val="bg1"/>
                </a:solidFill>
              </a:rPr>
              <a:t>• </a:t>
            </a:r>
            <a:r>
              <a:rPr lang="pl-PL" sz="2800" baseline="30000" dirty="0" smtClean="0">
                <a:solidFill>
                  <a:schemeClr val="bg1"/>
                </a:solidFill>
              </a:rPr>
              <a:t>	</a:t>
            </a:r>
            <a:r>
              <a:rPr lang="pl-PL" sz="2800" b="1" baseline="30000" dirty="0" smtClean="0">
                <a:solidFill>
                  <a:schemeClr val="bg1"/>
                </a:solidFill>
              </a:rPr>
              <a:t>www.zanim-podpiszesz.pl </a:t>
            </a:r>
            <a:r>
              <a:rPr lang="pl-PL" sz="2800" baseline="30000" dirty="0" smtClean="0">
                <a:solidFill>
                  <a:schemeClr val="bg1"/>
                </a:solidFill>
              </a:rPr>
              <a:t>– </a:t>
            </a:r>
            <a:r>
              <a:rPr lang="pl-PL" sz="2800" baseline="30000" dirty="0">
                <a:solidFill>
                  <a:schemeClr val="bg1"/>
                </a:solidFill>
              </a:rPr>
              <a:t>strona kampanii „Nie daj się nabrać. Sprawdź, zanim podpiszesz!”</a:t>
            </a:r>
          </a:p>
          <a:p>
            <a:pPr>
              <a:buClr>
                <a:schemeClr val="accent1">
                  <a:lumMod val="75000"/>
                </a:schemeClr>
              </a:buClr>
              <a:buSzPct val="100000"/>
              <a:tabLst>
                <a:tab pos="360000" algn="l"/>
              </a:tabLst>
            </a:pPr>
            <a:r>
              <a:rPr lang="pl-PL" sz="2800" baseline="30000" dirty="0">
                <a:solidFill>
                  <a:schemeClr val="bg1"/>
                </a:solidFill>
              </a:rPr>
              <a:t>•</a:t>
            </a:r>
            <a:r>
              <a:rPr lang="pl-PL" sz="2800" baseline="30000" dirty="0" smtClean="0">
                <a:solidFill>
                  <a:schemeClr val="bg1"/>
                </a:solidFill>
              </a:rPr>
              <a:t> </a:t>
            </a:r>
            <a:r>
              <a:rPr lang="pl-PL" sz="2800" baseline="30000" dirty="0" smtClean="0">
                <a:solidFill>
                  <a:schemeClr val="bg1"/>
                </a:solidFill>
              </a:rPr>
              <a:t>	</a:t>
            </a:r>
            <a:r>
              <a:rPr lang="pl-PL" sz="2800" b="1" baseline="30000" dirty="0" smtClean="0">
                <a:solidFill>
                  <a:schemeClr val="bg1"/>
                </a:solidFill>
              </a:rPr>
              <a:t>www.knf.gov.pl</a:t>
            </a:r>
            <a:r>
              <a:rPr lang="pl-PL" sz="2800" baseline="30000" dirty="0" smtClean="0">
                <a:solidFill>
                  <a:schemeClr val="bg1"/>
                </a:solidFill>
              </a:rPr>
              <a:t> </a:t>
            </a:r>
            <a:r>
              <a:rPr lang="pl-PL" sz="2800" baseline="30000" dirty="0" smtClean="0">
                <a:solidFill>
                  <a:schemeClr val="bg1"/>
                </a:solidFill>
              </a:rPr>
              <a:t>– </a:t>
            </a:r>
            <a:r>
              <a:rPr lang="pl-PL" sz="2800" baseline="30000" dirty="0">
                <a:solidFill>
                  <a:schemeClr val="bg1"/>
                </a:solidFill>
              </a:rPr>
              <a:t>strona Komisji Nadzoru Finansowego, na której można sprawdzić listę podmiotów sektora </a:t>
            </a:r>
            <a:r>
              <a:rPr lang="pl-PL" sz="2800" baseline="30000" dirty="0" smtClean="0">
                <a:solidFill>
                  <a:schemeClr val="bg1"/>
                </a:solidFill>
              </a:rPr>
              <a:t>	bankowego</a:t>
            </a:r>
            <a:endParaRPr lang="pl-PL" sz="2800" baseline="30000" dirty="0">
              <a:solidFill>
                <a:schemeClr val="bg1"/>
              </a:solidFill>
            </a:endParaRPr>
          </a:p>
          <a:p>
            <a:pPr>
              <a:buClr>
                <a:schemeClr val="accent1">
                  <a:lumMod val="75000"/>
                </a:schemeClr>
              </a:buClr>
              <a:buSzPct val="100000"/>
              <a:tabLst>
                <a:tab pos="360000" algn="l"/>
              </a:tabLst>
            </a:pPr>
            <a:r>
              <a:rPr lang="pl-PL" sz="2800" baseline="30000" dirty="0">
                <a:solidFill>
                  <a:schemeClr val="bg1"/>
                </a:solidFill>
              </a:rPr>
              <a:t>•</a:t>
            </a:r>
            <a:r>
              <a:rPr lang="pl-PL" sz="2800" baseline="30000" dirty="0" smtClean="0">
                <a:solidFill>
                  <a:schemeClr val="bg1"/>
                </a:solidFill>
              </a:rPr>
              <a:t> </a:t>
            </a:r>
            <a:r>
              <a:rPr lang="pl-PL" sz="2800" baseline="30000" dirty="0" smtClean="0">
                <a:solidFill>
                  <a:schemeClr val="bg1"/>
                </a:solidFill>
              </a:rPr>
              <a:t>	</a:t>
            </a:r>
            <a:r>
              <a:rPr lang="pl-PL" sz="2800" b="1" baseline="30000" dirty="0" smtClean="0">
                <a:solidFill>
                  <a:schemeClr val="bg1"/>
                </a:solidFill>
              </a:rPr>
              <a:t>www.uokik.gov.pl</a:t>
            </a:r>
            <a:r>
              <a:rPr lang="pl-PL" sz="2800" baseline="30000" dirty="0" smtClean="0">
                <a:solidFill>
                  <a:schemeClr val="bg1"/>
                </a:solidFill>
              </a:rPr>
              <a:t> </a:t>
            </a:r>
            <a:r>
              <a:rPr lang="pl-PL" sz="2800" baseline="30000" dirty="0" smtClean="0">
                <a:solidFill>
                  <a:schemeClr val="bg1"/>
                </a:solidFill>
              </a:rPr>
              <a:t>– </a:t>
            </a:r>
            <a:r>
              <a:rPr lang="pl-PL" sz="2800" baseline="30000" dirty="0">
                <a:solidFill>
                  <a:schemeClr val="bg1"/>
                </a:solidFill>
              </a:rPr>
              <a:t>strona Urzędu Ochrony Konkurencji i </a:t>
            </a:r>
            <a:r>
              <a:rPr lang="pl-PL" sz="2800" baseline="30000" dirty="0" smtClean="0">
                <a:solidFill>
                  <a:schemeClr val="bg1"/>
                </a:solidFill>
              </a:rPr>
              <a:t>Konsumentów</a:t>
            </a:r>
          </a:p>
          <a:p>
            <a:pPr>
              <a:buClr>
                <a:schemeClr val="accent1">
                  <a:lumMod val="75000"/>
                </a:schemeClr>
              </a:buClr>
              <a:buSzPct val="100000"/>
              <a:tabLst>
                <a:tab pos="360000" algn="l"/>
              </a:tabLst>
            </a:pPr>
            <a:endParaRPr lang="pl-PL" sz="2800" baseline="30000" dirty="0">
              <a:solidFill>
                <a:schemeClr val="bg1"/>
              </a:solidFill>
            </a:endParaRPr>
          </a:p>
          <a:p>
            <a:pPr>
              <a:buClr>
                <a:schemeClr val="accent1">
                  <a:lumMod val="75000"/>
                </a:schemeClr>
              </a:buClr>
              <a:buSzPct val="100000"/>
              <a:tabLst>
                <a:tab pos="360000" algn="l"/>
              </a:tabLst>
            </a:pPr>
            <a:r>
              <a:rPr lang="pl-PL" sz="4000" baseline="30000" dirty="0">
                <a:solidFill>
                  <a:schemeClr val="bg1"/>
                </a:solidFill>
              </a:rPr>
              <a:t>Telefony:</a:t>
            </a:r>
          </a:p>
          <a:p>
            <a:pPr>
              <a:buClr>
                <a:schemeClr val="accent1">
                  <a:lumMod val="75000"/>
                </a:schemeClr>
              </a:buClr>
              <a:buSzPct val="100000"/>
              <a:tabLst>
                <a:tab pos="360000" algn="l"/>
              </a:tabLst>
            </a:pPr>
            <a:r>
              <a:rPr lang="pl-PL" sz="2800" baseline="30000" dirty="0">
                <a:solidFill>
                  <a:schemeClr val="bg1"/>
                </a:solidFill>
              </a:rPr>
              <a:t>•</a:t>
            </a:r>
            <a:r>
              <a:rPr lang="pl-PL" sz="2800" baseline="30000" dirty="0" smtClean="0">
                <a:solidFill>
                  <a:schemeClr val="bg1"/>
                </a:solidFill>
              </a:rPr>
              <a:t> </a:t>
            </a:r>
            <a:r>
              <a:rPr lang="pl-PL" sz="2800" baseline="30000" dirty="0" smtClean="0">
                <a:solidFill>
                  <a:schemeClr val="bg1"/>
                </a:solidFill>
              </a:rPr>
              <a:t>	</a:t>
            </a:r>
            <a:r>
              <a:rPr lang="pl-PL" sz="2800" b="1" baseline="30000" dirty="0" smtClean="0">
                <a:solidFill>
                  <a:schemeClr val="bg1"/>
                </a:solidFill>
              </a:rPr>
              <a:t>22 </a:t>
            </a:r>
            <a:r>
              <a:rPr lang="pl-PL" sz="2800" b="1" baseline="30000" dirty="0">
                <a:solidFill>
                  <a:schemeClr val="bg1"/>
                </a:solidFill>
              </a:rPr>
              <a:t>262 58 00 </a:t>
            </a:r>
            <a:r>
              <a:rPr lang="pl-PL" sz="2800" baseline="30000" dirty="0" smtClean="0">
                <a:solidFill>
                  <a:schemeClr val="bg1"/>
                </a:solidFill>
              </a:rPr>
              <a:t>– </a:t>
            </a:r>
            <a:r>
              <a:rPr lang="pl-PL" sz="2800" baseline="30000" dirty="0">
                <a:solidFill>
                  <a:schemeClr val="bg1"/>
                </a:solidFill>
              </a:rPr>
              <a:t>pod tym numerem można uzyskać informację, czy dany podmiot jest nadzorowany </a:t>
            </a:r>
          </a:p>
          <a:p>
            <a:pPr>
              <a:buClr>
                <a:schemeClr val="accent1">
                  <a:lumMod val="75000"/>
                </a:schemeClr>
              </a:buClr>
              <a:buSzPct val="100000"/>
              <a:tabLst>
                <a:tab pos="360000" algn="l"/>
              </a:tabLst>
            </a:pPr>
            <a:r>
              <a:rPr lang="pl-PL" sz="2800" baseline="30000" dirty="0" smtClean="0">
                <a:solidFill>
                  <a:schemeClr val="bg1"/>
                </a:solidFill>
              </a:rPr>
              <a:t>	przez </a:t>
            </a:r>
            <a:r>
              <a:rPr lang="pl-PL" sz="2800" baseline="30000" dirty="0" smtClean="0">
                <a:solidFill>
                  <a:schemeClr val="bg1"/>
                </a:solidFill>
              </a:rPr>
              <a:t>Komisję Nadzoru Finansowego</a:t>
            </a:r>
          </a:p>
          <a:p>
            <a:pPr>
              <a:buClr>
                <a:schemeClr val="accent1">
                  <a:lumMod val="75000"/>
                </a:schemeClr>
              </a:buClr>
              <a:buSzPct val="100000"/>
              <a:tabLst>
                <a:tab pos="360000" algn="l"/>
              </a:tabLst>
            </a:pPr>
            <a:r>
              <a:rPr lang="pl-PL" sz="2800" baseline="30000" dirty="0" smtClean="0">
                <a:solidFill>
                  <a:schemeClr val="bg1"/>
                </a:solidFill>
              </a:rPr>
              <a:t>• </a:t>
            </a:r>
            <a:r>
              <a:rPr lang="pl-PL" sz="2800" baseline="30000" dirty="0" smtClean="0">
                <a:solidFill>
                  <a:schemeClr val="bg1"/>
                </a:solidFill>
              </a:rPr>
              <a:t>	</a:t>
            </a:r>
            <a:r>
              <a:rPr lang="pl-PL" sz="2800" b="1" baseline="30000" dirty="0" smtClean="0">
                <a:solidFill>
                  <a:schemeClr val="bg1"/>
                </a:solidFill>
              </a:rPr>
              <a:t>800 </a:t>
            </a:r>
            <a:r>
              <a:rPr lang="pl-PL" sz="2800" b="1" baseline="30000" dirty="0" smtClean="0">
                <a:solidFill>
                  <a:schemeClr val="bg1"/>
                </a:solidFill>
              </a:rPr>
              <a:t>889 866 </a:t>
            </a:r>
            <a:r>
              <a:rPr lang="pl-PL" sz="2800" baseline="30000" dirty="0" smtClean="0">
                <a:solidFill>
                  <a:schemeClr val="bg1"/>
                </a:solidFill>
              </a:rPr>
              <a:t>– bezpłatna infolinia konsumencka </a:t>
            </a:r>
            <a:r>
              <a:rPr lang="pl-PL" sz="2800" baseline="30000" dirty="0">
                <a:solidFill>
                  <a:schemeClr val="bg1"/>
                </a:solidFill>
              </a:rPr>
              <a:t>Urzędu Ochrony Konkurencji i </a:t>
            </a:r>
            <a:r>
              <a:rPr lang="pl-PL" sz="2800" baseline="30000" dirty="0" smtClean="0">
                <a:solidFill>
                  <a:schemeClr val="bg1"/>
                </a:solidFill>
              </a:rPr>
              <a:t>Konsumentów, dostępna od </a:t>
            </a:r>
            <a:r>
              <a:rPr lang="pl-PL" sz="2800" baseline="30000" dirty="0" smtClean="0">
                <a:solidFill>
                  <a:schemeClr val="bg1"/>
                </a:solidFill>
              </a:rPr>
              <a:t>	poniedziałku </a:t>
            </a:r>
            <a:r>
              <a:rPr lang="pl-PL" sz="2800" baseline="30000" dirty="0" smtClean="0">
                <a:solidFill>
                  <a:schemeClr val="bg1"/>
                </a:solidFill>
              </a:rPr>
              <a:t>do piątku w </a:t>
            </a:r>
            <a:r>
              <a:rPr lang="pl-PL" sz="2800" baseline="30000" dirty="0">
                <a:solidFill>
                  <a:schemeClr val="bg1"/>
                </a:solidFill>
              </a:rPr>
              <a:t>godzinach od 8.00 do 17.00.</a:t>
            </a:r>
          </a:p>
        </p:txBody>
      </p:sp>
    </p:spTree>
    <p:extLst>
      <p:ext uri="{BB962C8B-B14F-4D97-AF65-F5344CB8AC3E}">
        <p14:creationId xmlns:p14="http://schemas.microsoft.com/office/powerpoint/2010/main" val="3475690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ole tekstowe 11"/>
          <p:cNvSpPr txBox="1"/>
          <p:nvPr/>
        </p:nvSpPr>
        <p:spPr>
          <a:xfrm>
            <a:off x="1079733" y="6390752"/>
            <a:ext cx="4416715" cy="287258"/>
          </a:xfrm>
          <a:prstGeom prst="rect">
            <a:avLst/>
          </a:prstGeom>
          <a:noFill/>
        </p:spPr>
        <p:txBody>
          <a:bodyPr wrap="square" lIns="0" tIns="0" rIns="0" bIns="0" rtlCol="0">
            <a:spAutoFit/>
          </a:bodyPr>
          <a:lstStyle/>
          <a:p>
            <a:r>
              <a:rPr lang="pl-PL" sz="1400" baseline="30000" dirty="0"/>
              <a:t>Projekt współfinansowany przez Ministerstwo Pracy i Polityki Społecznej </a:t>
            </a:r>
            <a:endParaRPr lang="pl-PL" sz="1400" baseline="30000" dirty="0" smtClean="0"/>
          </a:p>
          <a:p>
            <a:r>
              <a:rPr lang="pl-PL" sz="1400" baseline="30000" dirty="0" smtClean="0"/>
              <a:t>w </a:t>
            </a:r>
            <a:r>
              <a:rPr lang="pl-PL" sz="1400" baseline="30000" dirty="0"/>
              <a:t>ramach Programu Operacyjnego Fundusz Inicjatyw Obywatelskich</a:t>
            </a:r>
          </a:p>
        </p:txBody>
      </p:sp>
      <p:pic>
        <p:nvPicPr>
          <p:cNvPr id="13" name="Obraz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38076" y="5474927"/>
            <a:ext cx="1268420" cy="765576"/>
          </a:xfrm>
          <a:prstGeom prst="rect">
            <a:avLst/>
          </a:prstGeom>
        </p:spPr>
      </p:pic>
      <p:pic>
        <p:nvPicPr>
          <p:cNvPr id="14" name="Obraz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9347" y="5515123"/>
            <a:ext cx="2979800" cy="684711"/>
          </a:xfrm>
          <a:prstGeom prst="rect">
            <a:avLst/>
          </a:prstGeom>
        </p:spPr>
      </p:pic>
      <p:pic>
        <p:nvPicPr>
          <p:cNvPr id="15" name="Obraz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499533" y="5474927"/>
            <a:ext cx="2995657" cy="615663"/>
          </a:xfrm>
          <a:prstGeom prst="rect">
            <a:avLst/>
          </a:prstGeom>
        </p:spPr>
      </p:pic>
      <p:sp>
        <p:nvSpPr>
          <p:cNvPr id="16" name="pole tekstowe 15"/>
          <p:cNvSpPr txBox="1"/>
          <p:nvPr/>
        </p:nvSpPr>
        <p:spPr>
          <a:xfrm>
            <a:off x="8499533" y="6351267"/>
            <a:ext cx="2506156" cy="143629"/>
          </a:xfrm>
          <a:prstGeom prst="rect">
            <a:avLst/>
          </a:prstGeom>
          <a:noFill/>
        </p:spPr>
        <p:txBody>
          <a:bodyPr wrap="square" lIns="0" tIns="0" rIns="0" bIns="0" rtlCol="0">
            <a:spAutoFit/>
          </a:bodyPr>
          <a:lstStyle/>
          <a:p>
            <a:r>
              <a:rPr lang="pl-PL" sz="1400" baseline="30000" dirty="0" smtClean="0"/>
              <a:t>Partner projektu</a:t>
            </a:r>
            <a:endParaRPr lang="pl-PL" sz="1400" baseline="30000" dirty="0"/>
          </a:p>
        </p:txBody>
      </p:sp>
      <p:sp>
        <p:nvSpPr>
          <p:cNvPr id="17" name="Prostokąt 16"/>
          <p:cNvSpPr/>
          <p:nvPr/>
        </p:nvSpPr>
        <p:spPr>
          <a:xfrm>
            <a:off x="1079733" y="0"/>
            <a:ext cx="4416716" cy="1728316"/>
          </a:xfrm>
          <a:prstGeom prst="rect">
            <a:avLst/>
          </a:prstGeom>
          <a:solidFill>
            <a:schemeClr val="accent1">
              <a:lumMod val="75000"/>
            </a:schemeClr>
          </a:solidFill>
          <a:ln>
            <a:noFill/>
          </a:ln>
          <a:effectLst>
            <a:reflection stA="14000" endPos="330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8" name="pole tekstowe 17"/>
          <p:cNvSpPr txBox="1"/>
          <p:nvPr/>
        </p:nvSpPr>
        <p:spPr>
          <a:xfrm>
            <a:off x="1276142" y="437382"/>
            <a:ext cx="4019340" cy="1231106"/>
          </a:xfrm>
          <a:prstGeom prst="rect">
            <a:avLst/>
          </a:prstGeom>
          <a:noFill/>
        </p:spPr>
        <p:txBody>
          <a:bodyPr wrap="square" lIns="0" tIns="0" rIns="0" bIns="0" rtlCol="0">
            <a:spAutoFit/>
          </a:bodyPr>
          <a:lstStyle/>
          <a:p>
            <a:r>
              <a:rPr lang="pl-PL" sz="3200" b="1" dirty="0" smtClean="0">
                <a:solidFill>
                  <a:schemeClr val="bg1"/>
                </a:solidFill>
              </a:rPr>
              <a:t>Świadomy Senior</a:t>
            </a:r>
            <a:r>
              <a:rPr lang="pl-PL" sz="3200" dirty="0" smtClean="0">
                <a:solidFill>
                  <a:schemeClr val="bg1"/>
                </a:solidFill>
              </a:rPr>
              <a:t>.</a:t>
            </a:r>
          </a:p>
          <a:p>
            <a:r>
              <a:rPr lang="pl-PL" sz="2400" dirty="0" smtClean="0">
                <a:solidFill>
                  <a:schemeClr val="bg1"/>
                </a:solidFill>
              </a:rPr>
              <a:t>Małopolskie debaty </a:t>
            </a:r>
            <a:br>
              <a:rPr lang="pl-PL" sz="2400" dirty="0" smtClean="0">
                <a:solidFill>
                  <a:schemeClr val="bg1"/>
                </a:solidFill>
              </a:rPr>
            </a:br>
            <a:r>
              <a:rPr lang="pl-PL" sz="2400" dirty="0" smtClean="0">
                <a:solidFill>
                  <a:schemeClr val="bg1"/>
                </a:solidFill>
              </a:rPr>
              <a:t>o problemach osób starszych</a:t>
            </a:r>
          </a:p>
        </p:txBody>
      </p:sp>
      <p:pic>
        <p:nvPicPr>
          <p:cNvPr id="19" name="Obraz 1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499590" y="746639"/>
            <a:ext cx="995600" cy="998711"/>
          </a:xfrm>
          <a:prstGeom prst="rect">
            <a:avLst/>
          </a:prstGeom>
          <a:effectLst>
            <a:outerShdw blurRad="165100" dist="38100" dir="2700000" algn="tl" rotWithShape="0">
              <a:prstClr val="black">
                <a:alpha val="40000"/>
              </a:prstClr>
            </a:outerShdw>
          </a:effectLst>
        </p:spPr>
      </p:pic>
    </p:spTree>
    <p:extLst>
      <p:ext uri="{BB962C8B-B14F-4D97-AF65-F5344CB8AC3E}">
        <p14:creationId xmlns:p14="http://schemas.microsoft.com/office/powerpoint/2010/main" val="4192796930"/>
      </p:ext>
    </p:extLst>
  </p:cSld>
  <p:clrMapOvr>
    <a:masterClrMapping/>
  </p:clrMapOvr>
</p:sld>
</file>

<file path=ppt/theme/theme1.xml><?xml version="1.0" encoding="utf-8"?>
<a:theme xmlns:a="http://schemas.openxmlformats.org/drawingml/2006/main" name="Motyw pakietu Office">
  <a:themeElements>
    <a:clrScheme name="Motyw pakietu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yw pakietu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635</TotalTime>
  <Words>290</Words>
  <Application>Microsoft Office PowerPoint</Application>
  <PresentationFormat>Panoramiczny</PresentationFormat>
  <Paragraphs>70</Paragraphs>
  <Slides>8</Slides>
  <Notes>8</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8</vt:i4>
      </vt:variant>
    </vt:vector>
  </HeadingPairs>
  <TitlesOfParts>
    <vt:vector size="12" baseType="lpstr">
      <vt:lpstr>Arial</vt:lpstr>
      <vt:lpstr>Calibri</vt:lpstr>
      <vt:lpstr>Calibri Light</vt: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Tomasz Żyłko</dc:creator>
  <cp:lastModifiedBy>Tomasz Żyłko</cp:lastModifiedBy>
  <cp:revision>45</cp:revision>
  <dcterms:created xsi:type="dcterms:W3CDTF">2015-09-02T06:42:54Z</dcterms:created>
  <dcterms:modified xsi:type="dcterms:W3CDTF">2015-10-15T06:27:57Z</dcterms:modified>
</cp:coreProperties>
</file>